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8"/>
  </p:notesMasterIdLst>
  <p:sldIdLst>
    <p:sldId id="269" r:id="rId5"/>
    <p:sldId id="274" r:id="rId6"/>
    <p:sldId id="262" r:id="rId7"/>
    <p:sldId id="309" r:id="rId8"/>
    <p:sldId id="268" r:id="rId9"/>
    <p:sldId id="267" r:id="rId10"/>
    <p:sldId id="266" r:id="rId11"/>
    <p:sldId id="265" r:id="rId12"/>
    <p:sldId id="342" r:id="rId13"/>
    <p:sldId id="264" r:id="rId14"/>
    <p:sldId id="271" r:id="rId15"/>
    <p:sldId id="275" r:id="rId16"/>
    <p:sldId id="286" r:id="rId17"/>
    <p:sldId id="287" r:id="rId18"/>
    <p:sldId id="288" r:id="rId19"/>
    <p:sldId id="289" r:id="rId20"/>
    <p:sldId id="290" r:id="rId21"/>
    <p:sldId id="291" r:id="rId22"/>
    <p:sldId id="292" r:id="rId23"/>
    <p:sldId id="293" r:id="rId24"/>
    <p:sldId id="272" r:id="rId25"/>
    <p:sldId id="296" r:id="rId26"/>
    <p:sldId id="280" r:id="rId27"/>
    <p:sldId id="277" r:id="rId28"/>
    <p:sldId id="279" r:id="rId29"/>
    <p:sldId id="273" r:id="rId30"/>
    <p:sldId id="283" r:id="rId31"/>
    <p:sldId id="278" r:id="rId32"/>
    <p:sldId id="367" r:id="rId33"/>
    <p:sldId id="470" r:id="rId34"/>
    <p:sldId id="471" r:id="rId35"/>
    <p:sldId id="370" r:id="rId36"/>
    <p:sldId id="468" r:id="rId37"/>
    <p:sldId id="469" r:id="rId38"/>
    <p:sldId id="363" r:id="rId39"/>
    <p:sldId id="257" r:id="rId40"/>
    <p:sldId id="270" r:id="rId41"/>
    <p:sldId id="258" r:id="rId42"/>
    <p:sldId id="472" r:id="rId43"/>
    <p:sldId id="473" r:id="rId44"/>
    <p:sldId id="474" r:id="rId45"/>
    <p:sldId id="259" r:id="rId46"/>
    <p:sldId id="464" r:id="rId47"/>
    <p:sldId id="463" r:id="rId48"/>
    <p:sldId id="376" r:id="rId49"/>
    <p:sldId id="457" r:id="rId50"/>
    <p:sldId id="444" r:id="rId51"/>
    <p:sldId id="428" r:id="rId52"/>
    <p:sldId id="475" r:id="rId53"/>
    <p:sldId id="478" r:id="rId54"/>
    <p:sldId id="435" r:id="rId55"/>
    <p:sldId id="489" r:id="rId56"/>
    <p:sldId id="365" r:id="rId57"/>
    <p:sldId id="298" r:id="rId58"/>
    <p:sldId id="490" r:id="rId59"/>
    <p:sldId id="297" r:id="rId60"/>
    <p:sldId id="359" r:id="rId61"/>
    <p:sldId id="300" r:id="rId62"/>
    <p:sldId id="369" r:id="rId63"/>
    <p:sldId id="491" r:id="rId64"/>
    <p:sldId id="492" r:id="rId65"/>
    <p:sldId id="385" r:id="rId66"/>
    <p:sldId id="404" r:id="rId67"/>
  </p:sldIdLst>
  <p:sldSz cx="12192000" cy="6858000"/>
  <p:notesSz cx="6858000" cy="9144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0" autoAdjust="0"/>
    <p:restoredTop sz="89155" autoAdjust="0"/>
  </p:normalViewPr>
  <p:slideViewPr>
    <p:cSldViewPr snapToGrid="0">
      <p:cViewPr varScale="1">
        <p:scale>
          <a:sx n="62" d="100"/>
          <a:sy n="62" d="100"/>
        </p:scale>
        <p:origin x="1212" y="10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A18DF9-E881-4EBA-A852-ED148DD21A0F}" type="datetimeFigureOut">
              <a:rPr lang="en-GB" smtClean="0"/>
              <a:t>23/05/2024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547EF-BE5D-4D61-B38B-783B0F032290}" type="slidenum">
              <a:rPr lang="en-GB" smtClean="0"/>
              <a:t>‹#›</a:t>
            </a:fld>
            <a:endParaRPr lang="en-GB"/>
          </a:p>
        </p:txBody>
      </p:sp>
    </p:spTree>
    <p:extLst>
      <p:ext uri="{BB962C8B-B14F-4D97-AF65-F5344CB8AC3E}">
        <p14:creationId xmlns:p14="http://schemas.microsoft.com/office/powerpoint/2010/main" val="2331210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unit. Earth is “home sweet home” to us and to all other living organisms. Initially, for this unit we will focus on the concept of home for animals.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2B5AD4-8648-432A-A181-7DA9B33206C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78756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What are the main functions of birds’ nests? Primarily, a breeding site. </a:t>
            </a:r>
            <a:r>
              <a:rPr lang="en-GB" sz="1800" dirty="0">
                <a:effectLst/>
                <a:latin typeface="Calibri" panose="020F0502020204030204" pitchFamily="34" charset="0"/>
                <a:ea typeface="Calibri" panose="020F0502020204030204" pitchFamily="34" charset="0"/>
              </a:rPr>
              <a:t>Small nest of some songbird, red kite, swallow or house martin (not sure), white stork, weaver bird in Tanzania.</a:t>
            </a:r>
          </a:p>
          <a:p>
            <a:endParaRPr lang="en-GB" noProof="0" dirty="0"/>
          </a:p>
        </p:txBody>
      </p:sp>
      <p:sp>
        <p:nvSpPr>
          <p:cNvPr id="4" name="Slide Number Placeholder 3"/>
          <p:cNvSpPr>
            <a:spLocks noGrp="1"/>
          </p:cNvSpPr>
          <p:nvPr>
            <p:ph type="sldNum" sz="quarter" idx="5"/>
          </p:nvPr>
        </p:nvSpPr>
        <p:spPr/>
        <p:txBody>
          <a:bodyPr/>
          <a:lstStyle/>
          <a:p>
            <a:fld id="{75D547EF-BE5D-4D61-B38B-783B0F032290}" type="slidenum">
              <a:rPr lang="en-GB" smtClean="0"/>
              <a:t>11</a:t>
            </a:fld>
            <a:endParaRPr lang="en-GB"/>
          </a:p>
        </p:txBody>
      </p:sp>
    </p:spTree>
    <p:extLst>
      <p:ext uri="{BB962C8B-B14F-4D97-AF65-F5344CB8AC3E}">
        <p14:creationId xmlns:p14="http://schemas.microsoft.com/office/powerpoint/2010/main" val="3372347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termite</a:t>
            </a:r>
            <a:endParaRPr lang="en-GB" dirty="0"/>
          </a:p>
        </p:txBody>
      </p:sp>
      <p:sp>
        <p:nvSpPr>
          <p:cNvPr id="4" name="Slide Number Placeholder 3"/>
          <p:cNvSpPr>
            <a:spLocks noGrp="1"/>
          </p:cNvSpPr>
          <p:nvPr>
            <p:ph type="sldNum" sz="quarter" idx="5"/>
          </p:nvPr>
        </p:nvSpPr>
        <p:spPr/>
        <p:txBody>
          <a:bodyPr/>
          <a:lstStyle/>
          <a:p>
            <a:fld id="{75D547EF-BE5D-4D61-B38B-783B0F032290}" type="slidenum">
              <a:rPr lang="en-GB" smtClean="0"/>
              <a:t>13</a:t>
            </a:fld>
            <a:endParaRPr lang="en-GB"/>
          </a:p>
        </p:txBody>
      </p:sp>
    </p:spTree>
    <p:extLst>
      <p:ext uri="{BB962C8B-B14F-4D97-AF65-F5344CB8AC3E}">
        <p14:creationId xmlns:p14="http://schemas.microsoft.com/office/powerpoint/2010/main" val="449277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Paper</a:t>
            </a:r>
            <a:r>
              <a:rPr lang="es-ES" dirty="0"/>
              <a:t> </a:t>
            </a:r>
            <a:r>
              <a:rPr lang="es-ES" dirty="0" err="1"/>
              <a:t>wasp</a:t>
            </a:r>
            <a:endParaRPr lang="en-GB" dirty="0"/>
          </a:p>
        </p:txBody>
      </p:sp>
      <p:sp>
        <p:nvSpPr>
          <p:cNvPr id="4" name="Slide Number Placeholder 3"/>
          <p:cNvSpPr>
            <a:spLocks noGrp="1"/>
          </p:cNvSpPr>
          <p:nvPr>
            <p:ph type="sldNum" sz="quarter" idx="5"/>
          </p:nvPr>
        </p:nvSpPr>
        <p:spPr/>
        <p:txBody>
          <a:bodyPr/>
          <a:lstStyle/>
          <a:p>
            <a:fld id="{75D547EF-BE5D-4D61-B38B-783B0F032290}" type="slidenum">
              <a:rPr lang="en-GB" smtClean="0"/>
              <a:t>14</a:t>
            </a:fld>
            <a:endParaRPr lang="en-GB"/>
          </a:p>
        </p:txBody>
      </p:sp>
    </p:spTree>
    <p:extLst>
      <p:ext uri="{BB962C8B-B14F-4D97-AF65-F5344CB8AC3E}">
        <p14:creationId xmlns:p14="http://schemas.microsoft.com/office/powerpoint/2010/main" val="258041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beaver</a:t>
            </a:r>
            <a:endParaRPr lang="en-GB" dirty="0"/>
          </a:p>
        </p:txBody>
      </p:sp>
      <p:sp>
        <p:nvSpPr>
          <p:cNvPr id="4" name="Slide Number Placeholder 3"/>
          <p:cNvSpPr>
            <a:spLocks noGrp="1"/>
          </p:cNvSpPr>
          <p:nvPr>
            <p:ph type="sldNum" sz="quarter" idx="5"/>
          </p:nvPr>
        </p:nvSpPr>
        <p:spPr/>
        <p:txBody>
          <a:bodyPr/>
          <a:lstStyle/>
          <a:p>
            <a:fld id="{75D547EF-BE5D-4D61-B38B-783B0F032290}" type="slidenum">
              <a:rPr lang="en-GB" smtClean="0"/>
              <a:t>15</a:t>
            </a:fld>
            <a:endParaRPr lang="en-GB"/>
          </a:p>
        </p:txBody>
      </p:sp>
    </p:spTree>
    <p:extLst>
      <p:ext uri="{BB962C8B-B14F-4D97-AF65-F5344CB8AC3E}">
        <p14:creationId xmlns:p14="http://schemas.microsoft.com/office/powerpoint/2010/main" val="298901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Hare </a:t>
            </a:r>
            <a:r>
              <a:rPr lang="es-ES" dirty="0" err="1"/>
              <a:t>not</a:t>
            </a:r>
            <a:r>
              <a:rPr lang="es-ES" dirty="0"/>
              <a:t> </a:t>
            </a:r>
            <a:r>
              <a:rPr lang="es-ES" dirty="0" err="1"/>
              <a:t>rabbit</a:t>
            </a:r>
            <a:r>
              <a:rPr lang="es-ES" dirty="0"/>
              <a:t>! </a:t>
            </a:r>
            <a:r>
              <a:rPr lang="es-ES" dirty="0" err="1"/>
              <a:t>Distinguised</a:t>
            </a:r>
            <a:r>
              <a:rPr lang="es-ES" dirty="0"/>
              <a:t> </a:t>
            </a:r>
            <a:r>
              <a:rPr lang="es-ES" dirty="0" err="1"/>
              <a:t>by</a:t>
            </a:r>
            <a:r>
              <a:rPr lang="es-ES" dirty="0"/>
              <a:t> </a:t>
            </a:r>
            <a:r>
              <a:rPr lang="es-ES" dirty="0" err="1"/>
              <a:t>black</a:t>
            </a:r>
            <a:r>
              <a:rPr lang="es-ES" dirty="0"/>
              <a:t> </a:t>
            </a:r>
            <a:r>
              <a:rPr lang="es-ES" dirty="0" err="1"/>
              <a:t>tipps</a:t>
            </a:r>
            <a:r>
              <a:rPr lang="es-ES" dirty="0"/>
              <a:t> </a:t>
            </a:r>
            <a:r>
              <a:rPr lang="es-ES" dirty="0" err="1"/>
              <a:t>on</a:t>
            </a:r>
            <a:r>
              <a:rPr lang="es-ES" dirty="0"/>
              <a:t> </a:t>
            </a:r>
            <a:r>
              <a:rPr lang="es-ES" dirty="0" err="1"/>
              <a:t>ears</a:t>
            </a:r>
            <a:r>
              <a:rPr lang="es-ES" dirty="0"/>
              <a:t>, </a:t>
            </a:r>
            <a:r>
              <a:rPr lang="es-ES" dirty="0" err="1"/>
              <a:t>longer</a:t>
            </a:r>
            <a:r>
              <a:rPr lang="es-ES" dirty="0"/>
              <a:t>, more </a:t>
            </a:r>
            <a:r>
              <a:rPr lang="es-ES" dirty="0" err="1"/>
              <a:t>skeletal</a:t>
            </a:r>
            <a:r>
              <a:rPr lang="es-ES" dirty="0"/>
              <a:t> </a:t>
            </a:r>
            <a:r>
              <a:rPr lang="es-ES" dirty="0" err="1"/>
              <a:t>like</a:t>
            </a:r>
            <a:r>
              <a:rPr lang="es-ES" dirty="0"/>
              <a:t>. </a:t>
            </a:r>
            <a:endParaRPr lang="en-GB" dirty="0"/>
          </a:p>
        </p:txBody>
      </p:sp>
      <p:sp>
        <p:nvSpPr>
          <p:cNvPr id="4" name="Slide Number Placeholder 3"/>
          <p:cNvSpPr>
            <a:spLocks noGrp="1"/>
          </p:cNvSpPr>
          <p:nvPr>
            <p:ph type="sldNum" sz="quarter" idx="5"/>
          </p:nvPr>
        </p:nvSpPr>
        <p:spPr/>
        <p:txBody>
          <a:bodyPr/>
          <a:lstStyle/>
          <a:p>
            <a:fld id="{75D547EF-BE5D-4D61-B38B-783B0F032290}" type="slidenum">
              <a:rPr lang="en-GB" smtClean="0"/>
              <a:t>16</a:t>
            </a:fld>
            <a:endParaRPr lang="en-GB"/>
          </a:p>
        </p:txBody>
      </p:sp>
    </p:spTree>
    <p:extLst>
      <p:ext uri="{BB962C8B-B14F-4D97-AF65-F5344CB8AC3E}">
        <p14:creationId xmlns:p14="http://schemas.microsoft.com/office/powerpoint/2010/main" val="508362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Cape cobra </a:t>
            </a:r>
            <a:r>
              <a:rPr lang="es-ES" dirty="0" err="1"/>
              <a:t>female</a:t>
            </a:r>
            <a:r>
              <a:rPr lang="es-ES" dirty="0"/>
              <a:t> </a:t>
            </a:r>
            <a:r>
              <a:rPr lang="es-ES" dirty="0" err="1"/>
              <a:t>snake</a:t>
            </a:r>
            <a:endParaRPr lang="en-GB" dirty="0"/>
          </a:p>
        </p:txBody>
      </p:sp>
      <p:sp>
        <p:nvSpPr>
          <p:cNvPr id="4" name="Slide Number Placeholder 3"/>
          <p:cNvSpPr>
            <a:spLocks noGrp="1"/>
          </p:cNvSpPr>
          <p:nvPr>
            <p:ph type="sldNum" sz="quarter" idx="5"/>
          </p:nvPr>
        </p:nvSpPr>
        <p:spPr/>
        <p:txBody>
          <a:bodyPr/>
          <a:lstStyle/>
          <a:p>
            <a:fld id="{75D547EF-BE5D-4D61-B38B-783B0F032290}" type="slidenum">
              <a:rPr lang="en-GB" smtClean="0"/>
              <a:t>18</a:t>
            </a:fld>
            <a:endParaRPr lang="en-GB"/>
          </a:p>
        </p:txBody>
      </p:sp>
    </p:spTree>
    <p:extLst>
      <p:ext uri="{BB962C8B-B14F-4D97-AF65-F5344CB8AC3E}">
        <p14:creationId xmlns:p14="http://schemas.microsoft.com/office/powerpoint/2010/main" val="2483471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Dwarf</a:t>
            </a:r>
            <a:r>
              <a:rPr lang="es-ES" dirty="0"/>
              <a:t> </a:t>
            </a:r>
            <a:r>
              <a:rPr lang="es-ES" dirty="0" err="1"/>
              <a:t>gouarami</a:t>
            </a:r>
            <a:endParaRPr lang="en-GB" dirty="0"/>
          </a:p>
        </p:txBody>
      </p:sp>
      <p:sp>
        <p:nvSpPr>
          <p:cNvPr id="4" name="Slide Number Placeholder 3"/>
          <p:cNvSpPr>
            <a:spLocks noGrp="1"/>
          </p:cNvSpPr>
          <p:nvPr>
            <p:ph type="sldNum" sz="quarter" idx="5"/>
          </p:nvPr>
        </p:nvSpPr>
        <p:spPr/>
        <p:txBody>
          <a:bodyPr/>
          <a:lstStyle/>
          <a:p>
            <a:fld id="{75D547EF-BE5D-4D61-B38B-783B0F032290}" type="slidenum">
              <a:rPr lang="en-GB" smtClean="0"/>
              <a:t>19</a:t>
            </a:fld>
            <a:endParaRPr lang="en-GB"/>
          </a:p>
        </p:txBody>
      </p:sp>
    </p:spTree>
    <p:extLst>
      <p:ext uri="{BB962C8B-B14F-4D97-AF65-F5344CB8AC3E}">
        <p14:creationId xmlns:p14="http://schemas.microsoft.com/office/powerpoint/2010/main" val="2832977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Hermit</a:t>
            </a:r>
            <a:r>
              <a:rPr lang="es-ES" dirty="0"/>
              <a:t> </a:t>
            </a:r>
            <a:r>
              <a:rPr lang="es-ES" dirty="0" err="1"/>
              <a:t>crab</a:t>
            </a:r>
            <a:endParaRPr lang="en-GB" dirty="0"/>
          </a:p>
        </p:txBody>
      </p:sp>
      <p:sp>
        <p:nvSpPr>
          <p:cNvPr id="4" name="Slide Number Placeholder 3"/>
          <p:cNvSpPr>
            <a:spLocks noGrp="1"/>
          </p:cNvSpPr>
          <p:nvPr>
            <p:ph type="sldNum" sz="quarter" idx="5"/>
          </p:nvPr>
        </p:nvSpPr>
        <p:spPr/>
        <p:txBody>
          <a:bodyPr/>
          <a:lstStyle/>
          <a:p>
            <a:fld id="{75D547EF-BE5D-4D61-B38B-783B0F032290}" type="slidenum">
              <a:rPr lang="en-GB" smtClean="0"/>
              <a:t>20</a:t>
            </a:fld>
            <a:endParaRPr lang="en-GB"/>
          </a:p>
        </p:txBody>
      </p:sp>
    </p:spTree>
    <p:extLst>
      <p:ext uri="{BB962C8B-B14F-4D97-AF65-F5344CB8AC3E}">
        <p14:creationId xmlns:p14="http://schemas.microsoft.com/office/powerpoint/2010/main" val="525865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 students a few minutes to research other organisms’ homes, then ask the questions on the slide.</a:t>
            </a:r>
          </a:p>
          <a:p>
            <a:r>
              <a:rPr lang="en-US" dirty="0"/>
              <a:t>The last question can serve as a link as to how the function of modern human homes has evolved from a basic necessity to comfort.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2B5AD4-8648-432A-A181-7DA9B33206C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59237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exactly is required for us to call something home?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2B5AD4-8648-432A-A181-7DA9B33206C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7166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B8A1C64-4040-44A7-98F3-06BCCD2012B7}" type="slidenum">
              <a:rPr lang="en-US" altLang="en-US"/>
              <a:pPr/>
              <a:t>3</a:t>
            </a:fld>
            <a:endParaRPr lang="en-US" altLang="en-US"/>
          </a:p>
        </p:txBody>
      </p:sp>
      <p:sp>
        <p:nvSpPr>
          <p:cNvPr id="381954"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819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4261162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35E6B2B9-3247-1784-6739-CD7BF0D089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59FAF9-36C2-8042-8525-6F4B11080807}" type="slidenum">
              <a:rPr lang="en-US" altLang="en-ES" sz="1200">
                <a:latin typeface="Times" charset="0"/>
              </a:rPr>
              <a:pPr/>
              <a:t>29</a:t>
            </a:fld>
            <a:endParaRPr lang="en-US" altLang="en-ES" sz="1200">
              <a:latin typeface="Times" charset="0"/>
            </a:endParaRPr>
          </a:p>
        </p:txBody>
      </p:sp>
      <p:sp>
        <p:nvSpPr>
          <p:cNvPr id="21507" name="Rectangle 2">
            <a:extLst>
              <a:ext uri="{FF2B5EF4-FFF2-40B4-BE49-F238E27FC236}">
                <a16:creationId xmlns:a16="http://schemas.microsoft.com/office/drawing/2014/main" id="{1AE6F306-18B8-19DF-98D5-71971B4169C4}"/>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A49A6FE-3BF1-3DDA-99D5-CCDED75D2F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ES" altLang="en-E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A8EA5024-E0A8-B7AA-208C-EFA9C79668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EA83718-976A-F742-B3FA-72B9975EA96A}" type="slidenum">
              <a:rPr lang="en-US" altLang="en-ES" sz="1200">
                <a:latin typeface="Times" charset="0"/>
              </a:rPr>
              <a:pPr/>
              <a:t>32</a:t>
            </a:fld>
            <a:endParaRPr lang="en-US" altLang="en-ES" sz="1200">
              <a:latin typeface="Times" charset="0"/>
            </a:endParaRPr>
          </a:p>
        </p:txBody>
      </p:sp>
      <p:sp>
        <p:nvSpPr>
          <p:cNvPr id="24579" name="Rectangle 2">
            <a:extLst>
              <a:ext uri="{FF2B5EF4-FFF2-40B4-BE49-F238E27FC236}">
                <a16:creationId xmlns:a16="http://schemas.microsoft.com/office/drawing/2014/main" id="{D0FD0C4D-8D52-7ADD-C4CD-96B0A0AA0952}"/>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6955ACE8-2DAC-95A3-E6D8-E8C3108ABF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ES">
                <a:latin typeface="Arial" panose="020B0604020202020204" pitchFamily="34" charset="0"/>
                <a:ea typeface="ＭＳ Ｐゴシック" panose="020B0600070205080204" pitchFamily="34" charset="-128"/>
              </a:rPr>
              <a:t>What did Darwin say?</a:t>
            </a:r>
          </a:p>
          <a:p>
            <a:pPr eaLnBrk="1" hangingPunct="1"/>
            <a:r>
              <a:rPr lang="en-US" altLang="en-ES">
                <a:latin typeface="Arial" panose="020B0604020202020204" pitchFamily="34" charset="0"/>
                <a:ea typeface="ＭＳ Ｐゴシック" panose="020B0600070205080204" pitchFamily="34" charset="-128"/>
              </a:rPr>
              <a:t>What evidence supports Evolution by Natural Selection?</a:t>
            </a:r>
          </a:p>
          <a:p>
            <a:pPr eaLnBrk="1" hangingPunct="1"/>
            <a:r>
              <a:rPr lang="en-US" altLang="en-ES">
                <a:latin typeface="Arial" panose="020B0604020202020204" pitchFamily="34" charset="0"/>
                <a:ea typeface="ＭＳ Ｐゴシック" panose="020B0600070205080204" pitchFamily="34" charset="-128"/>
              </a:rPr>
              <a:t>What impact did Evolution have on biology?</a:t>
            </a:r>
          </a:p>
          <a:p>
            <a:pPr eaLnBrk="1" hangingPunct="1"/>
            <a:endParaRPr lang="en-US" altLang="en-E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677AE5-5261-419C-A915-14571D18C0F0}" type="slidenum">
              <a:rPr lang="en-GB" smtClean="0"/>
              <a:t>36</a:t>
            </a:fld>
            <a:endParaRPr lang="en-GB"/>
          </a:p>
        </p:txBody>
      </p:sp>
    </p:spTree>
    <p:extLst>
      <p:ext uri="{BB962C8B-B14F-4D97-AF65-F5344CB8AC3E}">
        <p14:creationId xmlns:p14="http://schemas.microsoft.com/office/powerpoint/2010/main" val="665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BA577576-676A-50F3-2600-EEBBB6B76F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6443A25-407F-8340-B469-26F83D5EAFBB}" type="slidenum">
              <a:rPr lang="en-US" altLang="en-ES" sz="1200">
                <a:latin typeface="Times" charset="0"/>
              </a:rPr>
              <a:pPr/>
              <a:t>43</a:t>
            </a:fld>
            <a:endParaRPr lang="en-US" altLang="en-ES" sz="1200">
              <a:latin typeface="Times" charset="0"/>
            </a:endParaRPr>
          </a:p>
        </p:txBody>
      </p:sp>
      <p:sp>
        <p:nvSpPr>
          <p:cNvPr id="25603" name="Rectangle 2">
            <a:extLst>
              <a:ext uri="{FF2B5EF4-FFF2-40B4-BE49-F238E27FC236}">
                <a16:creationId xmlns:a16="http://schemas.microsoft.com/office/drawing/2014/main" id="{E219EDBC-BF1F-6182-3A06-FA2F6E054155}"/>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1AB2675B-DA26-8449-46A4-47B396BB21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339933"/>
              </a:buClr>
            </a:pPr>
            <a:r>
              <a:rPr lang="en-US" altLang="en-ES">
                <a:solidFill>
                  <a:srgbClr val="000000"/>
                </a:solidFill>
                <a:latin typeface="Arial" panose="020B0604020202020204" pitchFamily="34" charset="0"/>
                <a:ea typeface="ＭＳ Ｐゴシック" panose="020B0600070205080204" pitchFamily="34" charset="-128"/>
              </a:rPr>
              <a:t>Darwin noted that the plants and animals of South America were very distinct from those of Europe.</a:t>
            </a:r>
          </a:p>
          <a:p>
            <a:pPr eaLnBrk="1" hangingPunct="1">
              <a:buClr>
                <a:srgbClr val="339933"/>
              </a:buClr>
            </a:pPr>
            <a:r>
              <a:rPr lang="en-US" altLang="en-ES">
                <a:solidFill>
                  <a:srgbClr val="000000"/>
                </a:solidFill>
                <a:latin typeface="Arial" panose="020B0604020202020204" pitchFamily="34" charset="0"/>
                <a:ea typeface="ＭＳ Ｐゴシック" panose="020B0600070205080204" pitchFamily="34" charset="-128"/>
              </a:rPr>
              <a:t>Organisms from temperate regions of South America were more similar to those from the tropics of South America than to those from temperate regions of Europe.</a:t>
            </a:r>
          </a:p>
          <a:p>
            <a:pPr eaLnBrk="1" hangingPunct="1">
              <a:buClr>
                <a:srgbClr val="339933"/>
              </a:buClr>
            </a:pPr>
            <a:r>
              <a:rPr lang="en-US" altLang="en-ES">
                <a:solidFill>
                  <a:srgbClr val="000000"/>
                </a:solidFill>
                <a:latin typeface="Arial" panose="020B0604020202020204" pitchFamily="34" charset="0"/>
                <a:ea typeface="ＭＳ Ｐゴシック" panose="020B0600070205080204" pitchFamily="34" charset="-128"/>
              </a:rPr>
              <a:t>Further, South American fossils more closely resembled modern species from that continent than those from Europe.</a:t>
            </a:r>
            <a:endParaRPr lang="en-US" altLang="en-ES">
              <a:latin typeface="Arial" panose="020B0604020202020204" pitchFamily="34" charset="0"/>
              <a:ea typeface="ＭＳ Ｐゴシック" panose="020B0600070205080204" pitchFamily="34" charset="-128"/>
            </a:endParaRPr>
          </a:p>
          <a:p>
            <a:pPr eaLnBrk="1" hangingPunct="1"/>
            <a:endParaRPr lang="en-US" altLang="en-E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3A4DF99-5C9A-5D38-A64A-DF5EAEA368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8F867A-8A6A-2741-9E12-932B77ECDC8D}" type="slidenum">
              <a:rPr lang="en-US" altLang="en-ES" sz="1200">
                <a:latin typeface="Times" charset="0"/>
              </a:rPr>
              <a:pPr/>
              <a:t>44</a:t>
            </a:fld>
            <a:endParaRPr lang="en-US" altLang="en-ES" sz="1200">
              <a:latin typeface="Times" charset="0"/>
            </a:endParaRPr>
          </a:p>
        </p:txBody>
      </p:sp>
      <p:sp>
        <p:nvSpPr>
          <p:cNvPr id="26627" name="Rectangle 2">
            <a:extLst>
              <a:ext uri="{FF2B5EF4-FFF2-40B4-BE49-F238E27FC236}">
                <a16:creationId xmlns:a16="http://schemas.microsoft.com/office/drawing/2014/main" id="{2ED856CB-E1E7-48A1-5C5A-EB63933CB31D}"/>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DD468C23-B48F-7DF2-7989-DE84419D36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ES" altLang="en-E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4275E5FB-5EFC-73F6-9B85-5656B0836E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173CB76-E91D-824B-9569-423A06047674}" type="slidenum">
              <a:rPr lang="en-US" altLang="en-ES" sz="1200">
                <a:latin typeface="Times" charset="0"/>
              </a:rPr>
              <a:pPr/>
              <a:t>45</a:t>
            </a:fld>
            <a:endParaRPr lang="en-US" altLang="en-ES" sz="1200">
              <a:latin typeface="Times" charset="0"/>
            </a:endParaRPr>
          </a:p>
        </p:txBody>
      </p:sp>
      <p:sp>
        <p:nvSpPr>
          <p:cNvPr id="27651" name="Rectangle 2">
            <a:extLst>
              <a:ext uri="{FF2B5EF4-FFF2-40B4-BE49-F238E27FC236}">
                <a16:creationId xmlns:a16="http://schemas.microsoft.com/office/drawing/2014/main" id="{D5784562-298D-DF5C-C0A2-7F789DB684A9}"/>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97EF5474-09F8-5C88-445C-FD7A1809DF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ES" altLang="en-E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A982185-0BBE-8B94-8A06-F72F555C91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379470-A23B-1044-8829-1AC39F5147EF}" type="slidenum">
              <a:rPr lang="en-US" altLang="en-ES" sz="1200">
                <a:latin typeface="Times" charset="0"/>
              </a:rPr>
              <a:pPr/>
              <a:t>46</a:t>
            </a:fld>
            <a:endParaRPr lang="en-US" altLang="en-ES" sz="1200">
              <a:latin typeface="Times" charset="0"/>
            </a:endParaRPr>
          </a:p>
        </p:txBody>
      </p:sp>
      <p:sp>
        <p:nvSpPr>
          <p:cNvPr id="28675" name="Rectangle 2">
            <a:extLst>
              <a:ext uri="{FF2B5EF4-FFF2-40B4-BE49-F238E27FC236}">
                <a16:creationId xmlns:a16="http://schemas.microsoft.com/office/drawing/2014/main" id="{ADBFCAE3-DDF6-C847-F159-B1FEBFC1A1A4}"/>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6410B575-E9F9-D276-ED73-E693519D37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ES" altLang="en-E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DD2ECE7-8045-584C-712A-48766903B7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FA8D4F1-57FC-5240-80EE-388903F5A0E1}" type="slidenum">
              <a:rPr lang="en-US" altLang="en-ES" sz="1200">
                <a:latin typeface="Times" charset="0"/>
              </a:rPr>
              <a:pPr/>
              <a:t>47</a:t>
            </a:fld>
            <a:endParaRPr lang="en-US" altLang="en-ES" sz="1200">
              <a:latin typeface="Times" charset="0"/>
            </a:endParaRPr>
          </a:p>
        </p:txBody>
      </p:sp>
      <p:sp>
        <p:nvSpPr>
          <p:cNvPr id="33795" name="Rectangle 2">
            <a:extLst>
              <a:ext uri="{FF2B5EF4-FFF2-40B4-BE49-F238E27FC236}">
                <a16:creationId xmlns:a16="http://schemas.microsoft.com/office/drawing/2014/main" id="{F9AE1434-EE20-22D5-F36A-9A04D414BB23}"/>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C20CF80D-84A0-0493-E942-38090A139A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ES" altLang="en-E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5DE8254F-7EC2-EFC8-7588-EEAC1490C9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472AC-6841-CB4D-A864-7446808CE394}" type="slidenum">
              <a:rPr lang="en-US" altLang="en-ES" sz="1200">
                <a:latin typeface="Times" charset="0"/>
              </a:rPr>
              <a:pPr/>
              <a:t>48</a:t>
            </a:fld>
            <a:endParaRPr lang="en-US" altLang="en-ES" sz="1200">
              <a:latin typeface="Times" charset="0"/>
            </a:endParaRPr>
          </a:p>
        </p:txBody>
      </p:sp>
      <p:sp>
        <p:nvSpPr>
          <p:cNvPr id="34819" name="Rectangle 2">
            <a:extLst>
              <a:ext uri="{FF2B5EF4-FFF2-40B4-BE49-F238E27FC236}">
                <a16:creationId xmlns:a16="http://schemas.microsoft.com/office/drawing/2014/main" id="{8EE7DAD0-A148-6BDB-33A7-CAB93A6721C4}"/>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E6AEE834-FCE3-7AB3-031A-D035086790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ES" altLang="en-E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630EED75-938E-272E-E154-BC9767E907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A793F75-51FF-5545-A4AC-B1CAF3E355A3}" type="slidenum">
              <a:rPr lang="en-US" altLang="en-US" sz="1200">
                <a:latin typeface="Times" charset="0"/>
              </a:rPr>
              <a:pPr/>
              <a:t>49</a:t>
            </a:fld>
            <a:endParaRPr lang="en-US" altLang="en-US" sz="1200">
              <a:latin typeface="Times" charset="0"/>
            </a:endParaRPr>
          </a:p>
        </p:txBody>
      </p:sp>
      <p:sp>
        <p:nvSpPr>
          <p:cNvPr id="24579" name="Rectangle 2">
            <a:extLst>
              <a:ext uri="{FF2B5EF4-FFF2-40B4-BE49-F238E27FC236}">
                <a16:creationId xmlns:a16="http://schemas.microsoft.com/office/drawing/2014/main" id="{08B51936-B478-32DC-588E-654A157B05F4}"/>
              </a:ext>
            </a:extLst>
          </p:cNvPr>
          <p:cNvSpPr>
            <a:spLocks noGrp="1" noRot="1" noChangeAspect="1" noChangeArrowheads="1" noTextEdit="1"/>
          </p:cNvSpPr>
          <p:nvPr>
            <p:ph type="sldImg"/>
          </p:nvPr>
        </p:nvSpPr>
        <p:spPr>
          <a:solidFill>
            <a:srgbClr val="FFFFFF"/>
          </a:solidFill>
          <a:ln/>
        </p:spPr>
      </p:sp>
      <p:sp>
        <p:nvSpPr>
          <p:cNvPr id="24580" name="Rectangle 3">
            <a:extLst>
              <a:ext uri="{FF2B5EF4-FFF2-40B4-BE49-F238E27FC236}">
                <a16:creationId xmlns:a16="http://schemas.microsoft.com/office/drawing/2014/main" id="{10B717F6-BB1B-F573-7E72-BD885A649293}"/>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71463" indent="-271463" eaLnBrk="1" hangingPunct="1">
              <a:buFontTx/>
              <a:buAutoNum type="arabicPeriod"/>
            </a:pPr>
            <a:r>
              <a:rPr lang="en-US" altLang="en-US">
                <a:latin typeface="Arial" panose="020B0604020202020204" pitchFamily="34" charset="0"/>
                <a:ea typeface="ＭＳ Ｐゴシック" panose="020B0600070205080204" pitchFamily="34" charset="-128"/>
              </a:rPr>
              <a:t> sedimentary rock</a:t>
            </a:r>
          </a:p>
          <a:p>
            <a:pPr marL="271463" indent="-271463" eaLnBrk="1" hangingPunct="1">
              <a:buFontTx/>
              <a:buAutoNum type="arabicPeriod"/>
            </a:pPr>
            <a:r>
              <a:rPr lang="en-US" altLang="en-US">
                <a:latin typeface="Arial" panose="020B0604020202020204" pitchFamily="34" charset="0"/>
                <a:ea typeface="ＭＳ Ｐゴシック" panose="020B0600070205080204" pitchFamily="34" charset="-128"/>
              </a:rPr>
              <a:t> sequence: older fossls on bottom, younger fossls on top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84061B2-C4D4-4CE6-AF75-7E9CEFBB2635}" type="slidenum">
              <a:rPr lang="en-US" altLang="en-US" sz="1200" smtClean="0">
                <a:latin typeface="Times" panose="02020603050405020304" pitchFamily="18" charset="0"/>
              </a:rPr>
              <a:pPr/>
              <a:t>4</a:t>
            </a:fld>
            <a:endParaRPr lang="en-US" altLang="en-US" sz="1200">
              <a:latin typeface="Times" panose="02020603050405020304" pitchFamily="18" charset="0"/>
            </a:endParaRPr>
          </a:p>
        </p:txBody>
      </p:sp>
      <p:sp>
        <p:nvSpPr>
          <p:cNvPr id="10243" name="Rectangle 2"/>
          <p:cNvSpPr>
            <a:spLocks noGrp="1" noRot="1" noChangeAspect="1" noChangeArrowheads="1" noTextEdit="1"/>
          </p:cNvSpPr>
          <p:nvPr>
            <p:ph type="sldImg"/>
          </p:nvPr>
        </p:nvSpPr>
        <p:spPr>
          <a:solidFill>
            <a:srgbClr val="FFFFFF"/>
          </a:solidFill>
          <a:ln/>
        </p:spPr>
      </p:sp>
      <p:sp>
        <p:nvSpPr>
          <p:cNvPr id="10244" name="Rectangle 3"/>
          <p:cNvSpPr>
            <a:spLocks noGrp="1" noChangeArrowheads="1"/>
          </p:cNvSpPr>
          <p:nvPr>
            <p:ph type="body" idx="1"/>
          </p:nvPr>
        </p:nvSpPr>
        <p:spPr>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76077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7A0E2760-15EC-E870-9635-B5CFB113E5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35B72F-AE09-3043-BFF7-7D09863EC4B3}" type="slidenum">
              <a:rPr lang="en-US" altLang="en-US" sz="1200">
                <a:latin typeface="Times" charset="0"/>
              </a:rPr>
              <a:pPr/>
              <a:t>50</a:t>
            </a:fld>
            <a:endParaRPr lang="en-US" altLang="en-US" sz="1200">
              <a:latin typeface="Times" charset="0"/>
            </a:endParaRPr>
          </a:p>
        </p:txBody>
      </p:sp>
      <p:sp>
        <p:nvSpPr>
          <p:cNvPr id="28675" name="Rectangle 2">
            <a:extLst>
              <a:ext uri="{FF2B5EF4-FFF2-40B4-BE49-F238E27FC236}">
                <a16:creationId xmlns:a16="http://schemas.microsoft.com/office/drawing/2014/main" id="{2214B837-BADC-B783-394A-5FA963F6AC14}"/>
              </a:ext>
            </a:extLst>
          </p:cNvPr>
          <p:cNvSpPr>
            <a:spLocks noGrp="1" noRot="1" noChangeAspect="1" noChangeArrowheads="1" noTextEdit="1"/>
          </p:cNvSpPr>
          <p:nvPr>
            <p:ph type="sldImg"/>
          </p:nvPr>
        </p:nvSpPr>
        <p:spPr>
          <a:solidFill>
            <a:srgbClr val="FFFFFF"/>
          </a:solidFill>
          <a:ln/>
        </p:spPr>
      </p:sp>
      <p:sp>
        <p:nvSpPr>
          <p:cNvPr id="28676" name="Rectangle 3">
            <a:extLst>
              <a:ext uri="{FF2B5EF4-FFF2-40B4-BE49-F238E27FC236}">
                <a16:creationId xmlns:a16="http://schemas.microsoft.com/office/drawing/2014/main" id="{03B4B7F6-2673-75A0-4AD2-239E78153030}"/>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71463" indent="-271463" eaLnBrk="1" hangingPunct="1"/>
            <a:r>
              <a:rPr lang="en-US" altLang="en-US">
                <a:latin typeface="Arial" panose="020B0604020202020204" pitchFamily="34" charset="0"/>
                <a:ea typeface="ＭＳ Ｐゴシック" panose="020B0600070205080204" pitchFamily="34" charset="-128"/>
              </a:rPr>
              <a:t>Anatomical evidence</a:t>
            </a:r>
          </a:p>
          <a:p>
            <a:pPr marL="271463" indent="-271463" eaLnBrk="1" hangingPunct="1"/>
            <a:r>
              <a:rPr lang="en-US" altLang="en-US">
                <a:latin typeface="Arial" panose="020B0604020202020204" pitchFamily="34" charset="0"/>
                <a:ea typeface="ＭＳ Ｐゴシック" panose="020B0600070205080204" pitchFamily="34" charset="-128"/>
              </a:rPr>
              <a:t>1. These structures are called… homologous</a:t>
            </a:r>
          </a:p>
          <a:p>
            <a:pPr marL="271463" indent="-271463" eaLnBrk="1" hangingPunct="1"/>
            <a:r>
              <a:rPr lang="en-US" altLang="en-US">
                <a:latin typeface="Arial" panose="020B0604020202020204" pitchFamily="34" charset="0"/>
                <a:ea typeface="ＭＳ Ｐゴシック" panose="020B0600070205080204" pitchFamily="34" charset="-128"/>
              </a:rPr>
              <a:t>2. These structures are evidence for…. common ancestry</a:t>
            </a:r>
          </a:p>
          <a:p>
            <a:pPr marL="271463" indent="-271463" eaLnBrk="1" hangingPunct="1"/>
            <a:r>
              <a:rPr lang="en-US" altLang="en-US">
                <a:latin typeface="Arial" panose="020B0604020202020204" pitchFamily="34" charset="0"/>
                <a:ea typeface="ＭＳ Ｐゴシック" panose="020B0600070205080204" pitchFamily="34" charset="-128"/>
              </a:rPr>
              <a:t>3. similar internal structure = similar development</a:t>
            </a:r>
          </a:p>
          <a:p>
            <a:pPr marL="271463" indent="-271463" eaLnBrk="1" hangingPunct="1"/>
            <a:r>
              <a:rPr lang="en-US" altLang="en-US">
                <a:latin typeface="Arial" panose="020B0604020202020204" pitchFamily="34" charset="0"/>
                <a:ea typeface="ＭＳ Ｐゴシック" panose="020B0600070205080204" pitchFamily="34" charset="-128"/>
              </a:rPr>
              <a:t>4. different function = different environment &amp; niche</a:t>
            </a:r>
          </a:p>
          <a:p>
            <a:pPr marL="271463" indent="-271463" eaLnBrk="1" hangingPunct="1"/>
            <a:r>
              <a:rPr lang="en-US" altLang="en-US">
                <a:latin typeface="Arial" panose="020B0604020202020204" pitchFamily="34" charset="0"/>
                <a:ea typeface="ＭＳ Ｐゴシック" panose="020B0600070205080204" pitchFamily="34" charset="-128"/>
              </a:rPr>
              <a:t>5. close evolutionary r’ship!</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D449F392-3EA4-A60E-92CA-E9DF7A51EC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79DA1F2-E22A-7D47-A310-3D731691BA72}" type="slidenum">
              <a:rPr lang="en-US" altLang="en-US" sz="1200">
                <a:latin typeface="Times" charset="0"/>
              </a:rPr>
              <a:pPr/>
              <a:t>51</a:t>
            </a:fld>
            <a:endParaRPr lang="en-US" altLang="en-US" sz="1200">
              <a:latin typeface="Times" charset="0"/>
            </a:endParaRPr>
          </a:p>
        </p:txBody>
      </p:sp>
      <p:sp>
        <p:nvSpPr>
          <p:cNvPr id="33795" name="Rectangle 2">
            <a:extLst>
              <a:ext uri="{FF2B5EF4-FFF2-40B4-BE49-F238E27FC236}">
                <a16:creationId xmlns:a16="http://schemas.microsoft.com/office/drawing/2014/main" id="{5217352F-9C71-3069-6659-067FCD08C09C}"/>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268376BE-0174-E839-3DBF-FF101B75FD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Artificial selection</a:t>
            </a:r>
          </a:p>
          <a:p>
            <a:pPr eaLnBrk="1" hangingPunct="1"/>
            <a:r>
              <a:rPr lang="en-US" altLang="en-US">
                <a:latin typeface="Arial" panose="020B0604020202020204" pitchFamily="34" charset="0"/>
                <a:ea typeface="ＭＳ Ｐゴシック" panose="020B0600070205080204" pitchFamily="34" charset="-128"/>
              </a:rPr>
              <a:t>Hidden variation can be exposed through selection</a:t>
            </a:r>
            <a:r>
              <a:rPr lang="en-US" altLang="en-US" i="1">
                <a:latin typeface="Arial" panose="020B0604020202020204" pitchFamily="34" charset="0"/>
                <a:ea typeface="ＭＳ Ｐゴシック" panose="020B0600070205080204" pitchFamily="34" charset="-128"/>
              </a:rPr>
              <a:t>!</a:t>
            </a: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4C05B5D4-8F4C-628A-FDBB-23D7D5889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C31686-32A9-1A47-9ADB-02C90B60BAAA}" type="slidenum">
              <a:rPr lang="en-US" altLang="en-US" sz="1200">
                <a:latin typeface="Times" charset="0"/>
              </a:rPr>
              <a:pPr/>
              <a:t>52</a:t>
            </a:fld>
            <a:endParaRPr lang="en-US" altLang="en-US" sz="1200">
              <a:latin typeface="Times" charset="0"/>
            </a:endParaRPr>
          </a:p>
        </p:txBody>
      </p:sp>
      <p:sp>
        <p:nvSpPr>
          <p:cNvPr id="35843" name="Rectangle 2">
            <a:extLst>
              <a:ext uri="{FF2B5EF4-FFF2-40B4-BE49-F238E27FC236}">
                <a16:creationId xmlns:a16="http://schemas.microsoft.com/office/drawing/2014/main" id="{D6057B2D-66DE-7BD9-8ABD-53D497FC12D2}"/>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B7A4B0FC-2457-A20B-9904-1785F811D096}"/>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71463" indent="-271463" eaLnBrk="1" hangingPunct="1"/>
            <a:r>
              <a:rPr lang="en-US" altLang="en-US">
                <a:latin typeface="Arial" panose="020B0604020202020204" pitchFamily="34" charset="0"/>
                <a:ea typeface="ＭＳ Ｐゴシック" panose="020B0600070205080204" pitchFamily="34" charset="-128"/>
              </a:rPr>
              <a:t>Molecular Record</a:t>
            </a:r>
          </a:p>
          <a:p>
            <a:pPr marL="271463" indent="-271463" eaLnBrk="1" hangingPunct="1">
              <a:buFontTx/>
              <a:buAutoNum type="arabicPeriod"/>
            </a:pPr>
            <a:r>
              <a:rPr lang="en-US" altLang="en-US">
                <a:latin typeface="Arial" panose="020B0604020202020204" pitchFamily="34" charset="0"/>
                <a:ea typeface="ＭＳ Ｐゴシック" panose="020B0600070205080204" pitchFamily="34" charset="-128"/>
              </a:rPr>
              <a:t> What are we comparing here? -</a:t>
            </a:r>
            <a:r>
              <a:rPr lang="en-US" altLang="en-US">
                <a:latin typeface="Arial" panose="020B0604020202020204" pitchFamily="34" charset="0"/>
                <a:ea typeface="ＭＳ Ｐゴシック" panose="020B0600070205080204" pitchFamily="34" charset="-128"/>
                <a:sym typeface="Wingdings" pitchFamily="2" charset="2"/>
              </a:rPr>
              <a:t></a:t>
            </a:r>
            <a:r>
              <a:rPr lang="en-US" altLang="en-US">
                <a:latin typeface="Arial" panose="020B0604020202020204" pitchFamily="34" charset="0"/>
                <a:ea typeface="ＭＳ Ｐゴシック" panose="020B0600070205080204" pitchFamily="34" charset="-128"/>
              </a:rPr>
              <a:t> comparing DNA (base sequence) &amp; proteins (amino acid sequence)</a:t>
            </a:r>
          </a:p>
          <a:p>
            <a:pPr marL="271463" indent="-271463" eaLnBrk="1" hangingPunct="1">
              <a:buFontTx/>
              <a:buAutoNum type="arabicPeriod"/>
            </a:pPr>
            <a:r>
              <a:rPr lang="en-US" altLang="en-US">
                <a:latin typeface="Arial" panose="020B0604020202020204" pitchFamily="34" charset="0"/>
                <a:ea typeface="ＭＳ Ｐゴシック" panose="020B0600070205080204" pitchFamily="34" charset="-128"/>
              </a:rPr>
              <a:t>What assumption do we make </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about genes and relatedness? </a:t>
            </a:r>
            <a:r>
              <a:rPr lang="en-US" altLang="en-US">
                <a:latin typeface="Arial" panose="020B0604020202020204" pitchFamily="34" charset="0"/>
                <a:ea typeface="ＭＳ Ｐゴシック" panose="020B0600070205080204" pitchFamily="34" charset="-128"/>
                <a:sym typeface="Wingdings" pitchFamily="2" charset="2"/>
              </a:rPr>
              <a:t> </a:t>
            </a:r>
            <a:r>
              <a:rPr lang="en-US" altLang="en-US">
                <a:latin typeface="Arial" panose="020B0604020202020204" pitchFamily="34" charset="0"/>
                <a:ea typeface="ＭＳ Ｐゴシック" panose="020B0600070205080204" pitchFamily="34" charset="-128"/>
              </a:rPr>
              <a:t> the more closely related, the more DNA bases &amp; amino acids you have in common</a:t>
            </a:r>
          </a:p>
          <a:p>
            <a:pPr marL="271463" indent="-271463" eaLnBrk="1" hangingPunct="1">
              <a:buFontTx/>
              <a:buAutoNum type="arabicPeriod"/>
            </a:pPr>
            <a:endParaRPr lang="en-US" altLang="en-US">
              <a:latin typeface="Arial" panose="020B0604020202020204" pitchFamily="34" charset="0"/>
              <a:ea typeface="ＭＳ Ｐゴシック" panose="020B0600070205080204" pitchFamily="34" charset="-128"/>
            </a:endParaRPr>
          </a:p>
          <a:p>
            <a:pPr marL="271463" indent="-271463" eaLnBrk="1" hangingPunct="1">
              <a:buFontTx/>
              <a:buAutoNum type="arabicPeriod"/>
            </a:pPr>
            <a:r>
              <a:rPr lang="en-US" altLang="en-US">
                <a:latin typeface="Arial" panose="020B0604020202020204" pitchFamily="34" charset="0"/>
                <a:ea typeface="ＭＳ Ｐゴシック" panose="020B0600070205080204" pitchFamily="34" charset="-128"/>
              </a:rPr>
              <a:t> have to compare genes for protein the organisms have in common… can’t compare genes for  proteins you don’t have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5533002-9A26-E2B1-99D3-66D29EF422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AECDAD-AC49-EA4C-972E-D186DB73850D}" type="slidenum">
              <a:rPr lang="en-US" altLang="en-US" sz="1200">
                <a:latin typeface="Times" charset="0"/>
              </a:rPr>
              <a:pPr/>
              <a:t>62</a:t>
            </a:fld>
            <a:endParaRPr lang="en-US" altLang="en-US" sz="1200">
              <a:latin typeface="Times" charset="0"/>
            </a:endParaRPr>
          </a:p>
        </p:txBody>
      </p:sp>
      <p:sp>
        <p:nvSpPr>
          <p:cNvPr id="28675" name="Rectangle 2">
            <a:extLst>
              <a:ext uri="{FF2B5EF4-FFF2-40B4-BE49-F238E27FC236}">
                <a16:creationId xmlns:a16="http://schemas.microsoft.com/office/drawing/2014/main" id="{8AFB8369-A166-890B-1698-C3D2418317EF}"/>
              </a:ext>
            </a:extLst>
          </p:cNvPr>
          <p:cNvSpPr>
            <a:spLocks noGrp="1" noRot="1" noChangeAspect="1" noChangeArrowheads="1" noTextEdit="1"/>
          </p:cNvSpPr>
          <p:nvPr>
            <p:ph type="sldImg"/>
          </p:nvPr>
        </p:nvSpPr>
        <p:spPr>
          <a:solidFill>
            <a:srgbClr val="FFFFFF"/>
          </a:solidFill>
          <a:ln/>
        </p:spPr>
      </p:sp>
      <p:sp>
        <p:nvSpPr>
          <p:cNvPr id="28676" name="Rectangle 3">
            <a:extLst>
              <a:ext uri="{FF2B5EF4-FFF2-40B4-BE49-F238E27FC236}">
                <a16:creationId xmlns:a16="http://schemas.microsoft.com/office/drawing/2014/main" id="{7EFF17AA-C009-CB1A-AE02-43541858947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3B34E160-7166-FF51-AA52-339EE2B8B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EBFB24A-E30C-3E47-B0CE-CEEBEFB0C27F}" type="slidenum">
              <a:rPr lang="en-US" altLang="en-US" sz="1200">
                <a:latin typeface="Times" charset="0"/>
              </a:rPr>
              <a:pPr/>
              <a:t>63</a:t>
            </a:fld>
            <a:endParaRPr lang="en-US" altLang="en-US" sz="1200">
              <a:latin typeface="Times" charset="0"/>
            </a:endParaRPr>
          </a:p>
        </p:txBody>
      </p:sp>
      <p:sp>
        <p:nvSpPr>
          <p:cNvPr id="26627" name="Rectangle 2">
            <a:extLst>
              <a:ext uri="{FF2B5EF4-FFF2-40B4-BE49-F238E27FC236}">
                <a16:creationId xmlns:a16="http://schemas.microsoft.com/office/drawing/2014/main" id="{73D870D2-8F7D-5410-5DA0-B70D11024F8A}"/>
              </a:ext>
            </a:extLst>
          </p:cNvPr>
          <p:cNvSpPr>
            <a:spLocks noGrp="1" noRot="1" noChangeAspect="1" noChangeArrowheads="1" noTextEdit="1"/>
          </p:cNvSpPr>
          <p:nvPr>
            <p:ph type="sldImg"/>
          </p:nvPr>
        </p:nvSpPr>
        <p:spPr>
          <a:solidFill>
            <a:srgbClr val="FFFFFF"/>
          </a:solidFill>
          <a:ln/>
        </p:spPr>
      </p:sp>
      <p:sp>
        <p:nvSpPr>
          <p:cNvPr id="26628" name="Rectangle 3">
            <a:extLst>
              <a:ext uri="{FF2B5EF4-FFF2-40B4-BE49-F238E27FC236}">
                <a16:creationId xmlns:a16="http://schemas.microsoft.com/office/drawing/2014/main" id="{A0018A2D-A703-A204-46ED-53779A4B963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considering what individual organisms need for survival, the next few slides need to be considered first.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2B5AD4-8648-432A-A181-7DA9B33206C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86354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make link here to the human population?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2B5AD4-8648-432A-A181-7DA9B33206C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5831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Interactions can include predator-prey relationships. Sometimes biology needs to look at the gruesome reality of the struggle for survival!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2B5AD4-8648-432A-A181-7DA9B33206C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5149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0000"/>
                </a:solidFill>
                <a:effectLst/>
                <a:latin typeface="GeographEditWeb"/>
              </a:rPr>
              <a:t>Biotic factor</a:t>
            </a:r>
            <a:r>
              <a:rPr lang="en-GB" b="0" i="0" dirty="0">
                <a:solidFill>
                  <a:srgbClr val="000000"/>
                </a:solidFill>
                <a:effectLst/>
                <a:latin typeface="GeographEditWeb"/>
              </a:rPr>
              <a:t>s include plants, animals, and other organisms. </a:t>
            </a:r>
            <a:r>
              <a:rPr lang="en-GB" b="0" i="0" u="none" strike="noStrike" dirty="0">
                <a:solidFill>
                  <a:srgbClr val="000000"/>
                </a:solidFill>
                <a:effectLst/>
                <a:latin typeface="GeographEditWeb"/>
              </a:rPr>
              <a:t>Abiotic</a:t>
            </a:r>
            <a:r>
              <a:rPr lang="en-GB" b="0" i="0" dirty="0">
                <a:solidFill>
                  <a:srgbClr val="000000"/>
                </a:solidFill>
                <a:effectLst/>
                <a:latin typeface="GeographEditWeb"/>
              </a:rPr>
              <a:t> factors include </a:t>
            </a:r>
            <a:r>
              <a:rPr lang="en-GB" b="0" i="0" u="none" strike="noStrike" dirty="0">
                <a:solidFill>
                  <a:srgbClr val="000000"/>
                </a:solidFill>
                <a:effectLst/>
                <a:latin typeface="GeographEditWeb"/>
              </a:rPr>
              <a:t>rock</a:t>
            </a:r>
            <a:r>
              <a:rPr lang="en-GB" b="0" i="0" dirty="0">
                <a:solidFill>
                  <a:srgbClr val="000000"/>
                </a:solidFill>
                <a:effectLst/>
                <a:latin typeface="GeographEditWeb"/>
              </a:rPr>
              <a:t>s, </a:t>
            </a:r>
            <a:r>
              <a:rPr lang="en-GB" b="0" i="0" u="none" strike="noStrike" dirty="0">
                <a:solidFill>
                  <a:srgbClr val="000000"/>
                </a:solidFill>
                <a:effectLst/>
                <a:latin typeface="GeographEditWeb"/>
              </a:rPr>
              <a:t>temperature</a:t>
            </a:r>
            <a:r>
              <a:rPr lang="en-GB" b="0" i="0" dirty="0">
                <a:solidFill>
                  <a:srgbClr val="000000"/>
                </a:solidFill>
                <a:effectLst/>
                <a:latin typeface="GeographEditWeb"/>
              </a:rPr>
              <a:t>, and </a:t>
            </a:r>
            <a:r>
              <a:rPr lang="en-GB" b="0" i="0" u="none" strike="noStrike" dirty="0">
                <a:solidFill>
                  <a:srgbClr val="000000"/>
                </a:solidFill>
                <a:effectLst/>
                <a:latin typeface="GeographEditWeb"/>
              </a:rPr>
              <a:t>humidity</a:t>
            </a:r>
            <a:r>
              <a:rPr lang="en-GB" b="0" i="0" dirty="0">
                <a:solidFill>
                  <a:srgbClr val="000000"/>
                </a:solidFill>
                <a:effectLst/>
                <a:latin typeface="GeographEditWeb"/>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2B5AD4-8648-432A-A181-7DA9B33206C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2558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2B47AC8-26E0-480F-9DFD-382EA1F544A9}" type="slidenum">
              <a:rPr lang="en-US" altLang="en-US"/>
              <a:pPr/>
              <a:t>9</a:t>
            </a:fld>
            <a:endParaRPr lang="en-US" altLang="en-US"/>
          </a:p>
        </p:txBody>
      </p:sp>
      <p:sp>
        <p:nvSpPr>
          <p:cNvPr id="3901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01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76924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definition without specific reference to the various ecosystems as they will feature in the next slide. For the purpose of this unit, we will skip “biomes”.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2B5AD4-8648-432A-A181-7DA9B33206C0}"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9098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1CDC-586A-5233-7362-FD31F16F65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FAD5AE6E-2168-A271-98F4-6202A30DF1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4" name="Date Placeholder 3">
            <a:extLst>
              <a:ext uri="{FF2B5EF4-FFF2-40B4-BE49-F238E27FC236}">
                <a16:creationId xmlns:a16="http://schemas.microsoft.com/office/drawing/2014/main" id="{1E8511A4-2812-FEB5-8287-E1D957E00823}"/>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5232AD43-2CAF-C268-65FD-E126CFE79ECF}"/>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E7871DCB-6296-89FB-3479-D9791249F571}"/>
              </a:ext>
            </a:extLst>
          </p:cNvPr>
          <p:cNvSpPr>
            <a:spLocks noGrp="1"/>
          </p:cNvSpPr>
          <p:nvPr>
            <p:ph type="sldNum" sz="quarter" idx="12"/>
          </p:nvPr>
        </p:nvSpPr>
        <p:spPr/>
        <p:txBody>
          <a:bodyPr/>
          <a:lstStyle/>
          <a:p>
            <a:fld id="{23C96E4B-9BED-42B7-815E-CE16F7BCD67D}" type="slidenum">
              <a:rPr lang="en-US" altLang="en-US" smtClean="0"/>
              <a:pPr/>
              <a:t>‹#›</a:t>
            </a:fld>
            <a:endParaRPr lang="en-US" altLang="en-US"/>
          </a:p>
        </p:txBody>
      </p:sp>
    </p:spTree>
    <p:extLst>
      <p:ext uri="{BB962C8B-B14F-4D97-AF65-F5344CB8AC3E}">
        <p14:creationId xmlns:p14="http://schemas.microsoft.com/office/powerpoint/2010/main" val="1595911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4E3D-4657-C6FD-408D-EABB6819D219}"/>
              </a:ext>
            </a:extLst>
          </p:cNvPr>
          <p:cNvSpPr>
            <a:spLocks noGrp="1"/>
          </p:cNvSpPr>
          <p:nvPr>
            <p:ph type="title"/>
          </p:nvPr>
        </p:nvSpPr>
        <p:spPr/>
        <p:txBody>
          <a:bodyPr/>
          <a:lstStyle/>
          <a:p>
            <a:r>
              <a:rPr lang="en-GB"/>
              <a:t>Click to edit Master title style</a:t>
            </a:r>
            <a:endParaRPr lang="en-ES"/>
          </a:p>
        </p:txBody>
      </p:sp>
      <p:sp>
        <p:nvSpPr>
          <p:cNvPr id="3" name="Vertical Text Placeholder 2">
            <a:extLst>
              <a:ext uri="{FF2B5EF4-FFF2-40B4-BE49-F238E27FC236}">
                <a16:creationId xmlns:a16="http://schemas.microsoft.com/office/drawing/2014/main" id="{C77E5118-AE7E-6E30-8E19-15CAF896AC8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DB96A974-5810-B5B7-E89E-00C21E781934}"/>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648C271D-1B20-90DE-B137-819F4C3169E1}"/>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CEE65B91-4152-891F-4A40-F8A7AF1847EC}"/>
              </a:ext>
            </a:extLst>
          </p:cNvPr>
          <p:cNvSpPr>
            <a:spLocks noGrp="1"/>
          </p:cNvSpPr>
          <p:nvPr>
            <p:ph type="sldNum" sz="quarter" idx="12"/>
          </p:nvPr>
        </p:nvSpPr>
        <p:spPr/>
        <p:txBody>
          <a:bodyPr/>
          <a:lstStyle/>
          <a:p>
            <a:fld id="{2DBD3EEB-441C-41B9-A4EE-46E124E41494}" type="slidenum">
              <a:rPr lang="en-US" altLang="en-US" smtClean="0"/>
              <a:pPr/>
              <a:t>‹#›</a:t>
            </a:fld>
            <a:endParaRPr lang="en-US" altLang="en-US"/>
          </a:p>
        </p:txBody>
      </p:sp>
    </p:spTree>
    <p:extLst>
      <p:ext uri="{BB962C8B-B14F-4D97-AF65-F5344CB8AC3E}">
        <p14:creationId xmlns:p14="http://schemas.microsoft.com/office/powerpoint/2010/main" val="895411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C21E0A-9E01-DB22-7843-80778195F46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ES"/>
          </a:p>
        </p:txBody>
      </p:sp>
      <p:sp>
        <p:nvSpPr>
          <p:cNvPr id="3" name="Vertical Text Placeholder 2">
            <a:extLst>
              <a:ext uri="{FF2B5EF4-FFF2-40B4-BE49-F238E27FC236}">
                <a16:creationId xmlns:a16="http://schemas.microsoft.com/office/drawing/2014/main" id="{F327B16E-F87C-91D2-2772-309385EDE38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7A7F8081-E8B6-30B5-DFE2-A7452EB3FD76}"/>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95D55FDB-2FF7-248E-40F3-2169A8A4EB81}"/>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DE194954-B570-F9A1-6415-966FED61D8D5}"/>
              </a:ext>
            </a:extLst>
          </p:cNvPr>
          <p:cNvSpPr>
            <a:spLocks noGrp="1"/>
          </p:cNvSpPr>
          <p:nvPr>
            <p:ph type="sldNum" sz="quarter" idx="12"/>
          </p:nvPr>
        </p:nvSpPr>
        <p:spPr/>
        <p:txBody>
          <a:bodyPr/>
          <a:lstStyle/>
          <a:p>
            <a:fld id="{EDEB62FC-ABDE-432D-AC34-C31CE4800099}" type="slidenum">
              <a:rPr lang="en-US" altLang="en-US" smtClean="0"/>
              <a:pPr/>
              <a:t>‹#›</a:t>
            </a:fld>
            <a:endParaRPr lang="en-US" altLang="en-US"/>
          </a:p>
        </p:txBody>
      </p:sp>
    </p:spTree>
    <p:extLst>
      <p:ext uri="{BB962C8B-B14F-4D97-AF65-F5344CB8AC3E}">
        <p14:creationId xmlns:p14="http://schemas.microsoft.com/office/powerpoint/2010/main" val="4189469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A99D2-391D-E7E3-6D73-9ABE5EB3EEC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C432552C-6F56-25B8-5854-E73384A7FC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05074088-250B-D251-1D97-E632F79E3A27}"/>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D5CBC96F-D98F-7827-78C1-41865B7D6B33}"/>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F9F283B3-19E0-5399-156A-5E100515A467}"/>
              </a:ext>
            </a:extLst>
          </p:cNvPr>
          <p:cNvSpPr>
            <a:spLocks noGrp="1"/>
          </p:cNvSpPr>
          <p:nvPr>
            <p:ph type="sldNum" sz="quarter" idx="12"/>
          </p:nvPr>
        </p:nvSpPr>
        <p:spPr/>
        <p:txBody>
          <a:bodyPr/>
          <a:lstStyle/>
          <a:p>
            <a:fld id="{A46A90DD-F17D-4DFC-B910-BB885CA6C3A1}" type="slidenum">
              <a:rPr lang="en-US" altLang="en-US" smtClean="0"/>
              <a:pPr/>
              <a:t>‹#›</a:t>
            </a:fld>
            <a:endParaRPr lang="en-US" altLang="en-US"/>
          </a:p>
        </p:txBody>
      </p:sp>
    </p:spTree>
    <p:extLst>
      <p:ext uri="{BB962C8B-B14F-4D97-AF65-F5344CB8AC3E}">
        <p14:creationId xmlns:p14="http://schemas.microsoft.com/office/powerpoint/2010/main" val="8450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1EB51-C51C-CAA0-1918-8A14857B5FA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99D65D2A-3032-597C-86BD-EBCDE85C30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7430791-F5CD-BC92-7B38-5492B79E28F8}"/>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531996BE-1F25-4D77-D096-57AE1E3B8E4C}"/>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D5349B21-A5CD-AFE9-A0B8-58DD97B08BE1}"/>
              </a:ext>
            </a:extLst>
          </p:cNvPr>
          <p:cNvSpPr>
            <a:spLocks noGrp="1"/>
          </p:cNvSpPr>
          <p:nvPr>
            <p:ph type="sldNum" sz="quarter" idx="12"/>
          </p:nvPr>
        </p:nvSpPr>
        <p:spPr/>
        <p:txBody>
          <a:bodyPr/>
          <a:lstStyle/>
          <a:p>
            <a:fld id="{84C0EF62-1585-4D74-B73F-ED272F911370}" type="slidenum">
              <a:rPr lang="en-US" altLang="en-US" smtClean="0"/>
              <a:pPr/>
              <a:t>‹#›</a:t>
            </a:fld>
            <a:endParaRPr lang="en-US" altLang="en-US"/>
          </a:p>
        </p:txBody>
      </p:sp>
    </p:spTree>
    <p:extLst>
      <p:ext uri="{BB962C8B-B14F-4D97-AF65-F5344CB8AC3E}">
        <p14:creationId xmlns:p14="http://schemas.microsoft.com/office/powerpoint/2010/main" val="413935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0268-C75F-8AD2-A96A-D3DD37ED9B68}"/>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83EA22-7C55-CFC8-4B28-2B41F031BD7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E8D3E302-1C51-BE48-B87D-062B379430B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Date Placeholder 4">
            <a:extLst>
              <a:ext uri="{FF2B5EF4-FFF2-40B4-BE49-F238E27FC236}">
                <a16:creationId xmlns:a16="http://schemas.microsoft.com/office/drawing/2014/main" id="{62EF3C88-2C75-5703-5853-9866BBEF6434}"/>
              </a:ext>
            </a:extLst>
          </p:cNvPr>
          <p:cNvSpPr>
            <a:spLocks noGrp="1"/>
          </p:cNvSpPr>
          <p:nvPr>
            <p:ph type="dt" sz="half" idx="10"/>
          </p:nvPr>
        </p:nvSpPr>
        <p:spPr/>
        <p:txBody>
          <a:bodyPr/>
          <a:lstStyle/>
          <a:p>
            <a:endParaRPr lang="en-US" altLang="en-US"/>
          </a:p>
        </p:txBody>
      </p:sp>
      <p:sp>
        <p:nvSpPr>
          <p:cNvPr id="6" name="Footer Placeholder 5">
            <a:extLst>
              <a:ext uri="{FF2B5EF4-FFF2-40B4-BE49-F238E27FC236}">
                <a16:creationId xmlns:a16="http://schemas.microsoft.com/office/drawing/2014/main" id="{31D6AA73-A239-5B2B-9373-F96F97884BA6}"/>
              </a:ext>
            </a:extLst>
          </p:cNvPr>
          <p:cNvSpPr>
            <a:spLocks noGrp="1"/>
          </p:cNvSpPr>
          <p:nvPr>
            <p:ph type="ftr" sz="quarter" idx="11"/>
          </p:nvPr>
        </p:nvSpPr>
        <p:spPr/>
        <p:txBody>
          <a:bodyPr/>
          <a:lstStyle/>
          <a:p>
            <a:endParaRPr lang="en-US" altLang="en-US"/>
          </a:p>
        </p:txBody>
      </p:sp>
      <p:sp>
        <p:nvSpPr>
          <p:cNvPr id="7" name="Slide Number Placeholder 6">
            <a:extLst>
              <a:ext uri="{FF2B5EF4-FFF2-40B4-BE49-F238E27FC236}">
                <a16:creationId xmlns:a16="http://schemas.microsoft.com/office/drawing/2014/main" id="{668CC675-277E-6D64-A285-8C233762FE3C}"/>
              </a:ext>
            </a:extLst>
          </p:cNvPr>
          <p:cNvSpPr>
            <a:spLocks noGrp="1"/>
          </p:cNvSpPr>
          <p:nvPr>
            <p:ph type="sldNum" sz="quarter" idx="12"/>
          </p:nvPr>
        </p:nvSpPr>
        <p:spPr/>
        <p:txBody>
          <a:bodyPr/>
          <a:lstStyle/>
          <a:p>
            <a:fld id="{BB573E5B-50EE-4F32-8430-0AC5427B7B06}" type="slidenum">
              <a:rPr lang="en-US" altLang="en-US" smtClean="0"/>
              <a:pPr/>
              <a:t>‹#›</a:t>
            </a:fld>
            <a:endParaRPr lang="en-US" altLang="en-US"/>
          </a:p>
        </p:txBody>
      </p:sp>
    </p:spTree>
    <p:extLst>
      <p:ext uri="{BB962C8B-B14F-4D97-AF65-F5344CB8AC3E}">
        <p14:creationId xmlns:p14="http://schemas.microsoft.com/office/powerpoint/2010/main" val="226177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2C8A-9BF6-8763-80C5-A4504240B275}"/>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C0763D72-C018-782E-62D0-1FBEA80835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85BEFC8-ECE9-9853-BEBD-CE1CD5EF0A8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21A6069D-1DC2-1CAF-E86E-D461AC153E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29D0E57-F53B-F167-200B-5508EC902B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Date Placeholder 6">
            <a:extLst>
              <a:ext uri="{FF2B5EF4-FFF2-40B4-BE49-F238E27FC236}">
                <a16:creationId xmlns:a16="http://schemas.microsoft.com/office/drawing/2014/main" id="{621067F9-39BE-FE9B-80A4-03E54AE0BFC5}"/>
              </a:ext>
            </a:extLst>
          </p:cNvPr>
          <p:cNvSpPr>
            <a:spLocks noGrp="1"/>
          </p:cNvSpPr>
          <p:nvPr>
            <p:ph type="dt" sz="half" idx="10"/>
          </p:nvPr>
        </p:nvSpPr>
        <p:spPr/>
        <p:txBody>
          <a:bodyPr/>
          <a:lstStyle/>
          <a:p>
            <a:endParaRPr lang="en-US" altLang="en-US"/>
          </a:p>
        </p:txBody>
      </p:sp>
      <p:sp>
        <p:nvSpPr>
          <p:cNvPr id="8" name="Footer Placeholder 7">
            <a:extLst>
              <a:ext uri="{FF2B5EF4-FFF2-40B4-BE49-F238E27FC236}">
                <a16:creationId xmlns:a16="http://schemas.microsoft.com/office/drawing/2014/main" id="{AECDF7C2-29F1-CDF9-75B2-D3A982E69505}"/>
              </a:ext>
            </a:extLst>
          </p:cNvPr>
          <p:cNvSpPr>
            <a:spLocks noGrp="1"/>
          </p:cNvSpPr>
          <p:nvPr>
            <p:ph type="ftr" sz="quarter" idx="11"/>
          </p:nvPr>
        </p:nvSpPr>
        <p:spPr/>
        <p:txBody>
          <a:bodyPr/>
          <a:lstStyle/>
          <a:p>
            <a:endParaRPr lang="en-US" altLang="en-US"/>
          </a:p>
        </p:txBody>
      </p:sp>
      <p:sp>
        <p:nvSpPr>
          <p:cNvPr id="9" name="Slide Number Placeholder 8">
            <a:extLst>
              <a:ext uri="{FF2B5EF4-FFF2-40B4-BE49-F238E27FC236}">
                <a16:creationId xmlns:a16="http://schemas.microsoft.com/office/drawing/2014/main" id="{9B90C19E-9E1E-CE0C-9A33-7992C7D95719}"/>
              </a:ext>
            </a:extLst>
          </p:cNvPr>
          <p:cNvSpPr>
            <a:spLocks noGrp="1"/>
          </p:cNvSpPr>
          <p:nvPr>
            <p:ph type="sldNum" sz="quarter" idx="12"/>
          </p:nvPr>
        </p:nvSpPr>
        <p:spPr/>
        <p:txBody>
          <a:bodyPr/>
          <a:lstStyle/>
          <a:p>
            <a:fld id="{D229E046-F079-4152-A8C5-F533E9AE439E}" type="slidenum">
              <a:rPr lang="en-US" altLang="en-US" smtClean="0"/>
              <a:pPr/>
              <a:t>‹#›</a:t>
            </a:fld>
            <a:endParaRPr lang="en-US" altLang="en-US"/>
          </a:p>
        </p:txBody>
      </p:sp>
    </p:spTree>
    <p:extLst>
      <p:ext uri="{BB962C8B-B14F-4D97-AF65-F5344CB8AC3E}">
        <p14:creationId xmlns:p14="http://schemas.microsoft.com/office/powerpoint/2010/main" val="189313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9368C-911D-DDA6-A6E6-A34882F7677D}"/>
              </a:ext>
            </a:extLst>
          </p:cNvPr>
          <p:cNvSpPr>
            <a:spLocks noGrp="1"/>
          </p:cNvSpPr>
          <p:nvPr>
            <p:ph type="title"/>
          </p:nvPr>
        </p:nvSpPr>
        <p:spPr/>
        <p:txBody>
          <a:bodyPr/>
          <a:lstStyle/>
          <a:p>
            <a:r>
              <a:rPr lang="en-GB"/>
              <a:t>Click to edit Master title style</a:t>
            </a:r>
            <a:endParaRPr lang="en-ES"/>
          </a:p>
        </p:txBody>
      </p:sp>
      <p:sp>
        <p:nvSpPr>
          <p:cNvPr id="3" name="Date Placeholder 2">
            <a:extLst>
              <a:ext uri="{FF2B5EF4-FFF2-40B4-BE49-F238E27FC236}">
                <a16:creationId xmlns:a16="http://schemas.microsoft.com/office/drawing/2014/main" id="{27B8DD0D-8B1F-014D-3EBE-A62C2B43AF56}"/>
              </a:ext>
            </a:extLst>
          </p:cNvPr>
          <p:cNvSpPr>
            <a:spLocks noGrp="1"/>
          </p:cNvSpPr>
          <p:nvPr>
            <p:ph type="dt" sz="half" idx="10"/>
          </p:nvPr>
        </p:nvSpPr>
        <p:spPr/>
        <p:txBody>
          <a:bodyPr/>
          <a:lstStyle/>
          <a:p>
            <a:endParaRPr lang="en-US" altLang="en-US"/>
          </a:p>
        </p:txBody>
      </p:sp>
      <p:sp>
        <p:nvSpPr>
          <p:cNvPr id="4" name="Footer Placeholder 3">
            <a:extLst>
              <a:ext uri="{FF2B5EF4-FFF2-40B4-BE49-F238E27FC236}">
                <a16:creationId xmlns:a16="http://schemas.microsoft.com/office/drawing/2014/main" id="{1450473A-1058-B065-AABF-542BB01AE84E}"/>
              </a:ext>
            </a:extLst>
          </p:cNvPr>
          <p:cNvSpPr>
            <a:spLocks noGrp="1"/>
          </p:cNvSpPr>
          <p:nvPr>
            <p:ph type="ftr" sz="quarter" idx="11"/>
          </p:nvPr>
        </p:nvSpPr>
        <p:spPr/>
        <p:txBody>
          <a:bodyPr/>
          <a:lstStyle/>
          <a:p>
            <a:endParaRPr lang="en-US" altLang="en-US"/>
          </a:p>
        </p:txBody>
      </p:sp>
      <p:sp>
        <p:nvSpPr>
          <p:cNvPr id="5" name="Slide Number Placeholder 4">
            <a:extLst>
              <a:ext uri="{FF2B5EF4-FFF2-40B4-BE49-F238E27FC236}">
                <a16:creationId xmlns:a16="http://schemas.microsoft.com/office/drawing/2014/main" id="{CDDF123A-F2B3-2E3E-6D61-24CC9F1B451A}"/>
              </a:ext>
            </a:extLst>
          </p:cNvPr>
          <p:cNvSpPr>
            <a:spLocks noGrp="1"/>
          </p:cNvSpPr>
          <p:nvPr>
            <p:ph type="sldNum" sz="quarter" idx="12"/>
          </p:nvPr>
        </p:nvSpPr>
        <p:spPr/>
        <p:txBody>
          <a:bodyPr/>
          <a:lstStyle/>
          <a:p>
            <a:fld id="{B9A4A79F-F79B-4755-9145-75E9E7DFD762}" type="slidenum">
              <a:rPr lang="en-US" altLang="en-US" smtClean="0"/>
              <a:pPr/>
              <a:t>‹#›</a:t>
            </a:fld>
            <a:endParaRPr lang="en-US" altLang="en-US"/>
          </a:p>
        </p:txBody>
      </p:sp>
    </p:spTree>
    <p:extLst>
      <p:ext uri="{BB962C8B-B14F-4D97-AF65-F5344CB8AC3E}">
        <p14:creationId xmlns:p14="http://schemas.microsoft.com/office/powerpoint/2010/main" val="361925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E9DD71-A0EA-58CB-BF3C-8790D3011F1E}"/>
              </a:ext>
            </a:extLst>
          </p:cNvPr>
          <p:cNvSpPr>
            <a:spLocks noGrp="1"/>
          </p:cNvSpPr>
          <p:nvPr>
            <p:ph type="dt" sz="half" idx="10"/>
          </p:nvPr>
        </p:nvSpPr>
        <p:spPr/>
        <p:txBody>
          <a:bodyPr/>
          <a:lstStyle/>
          <a:p>
            <a:endParaRPr lang="en-US" altLang="en-US"/>
          </a:p>
        </p:txBody>
      </p:sp>
      <p:sp>
        <p:nvSpPr>
          <p:cNvPr id="3" name="Footer Placeholder 2">
            <a:extLst>
              <a:ext uri="{FF2B5EF4-FFF2-40B4-BE49-F238E27FC236}">
                <a16:creationId xmlns:a16="http://schemas.microsoft.com/office/drawing/2014/main" id="{5ECED812-BBEE-4D9F-AD17-6CD95BC24BEA}"/>
              </a:ext>
            </a:extLst>
          </p:cNvPr>
          <p:cNvSpPr>
            <a:spLocks noGrp="1"/>
          </p:cNvSpPr>
          <p:nvPr>
            <p:ph type="ftr" sz="quarter" idx="11"/>
          </p:nvPr>
        </p:nvSpPr>
        <p:spPr/>
        <p:txBody>
          <a:bodyPr/>
          <a:lstStyle/>
          <a:p>
            <a:endParaRPr lang="en-US" altLang="en-US"/>
          </a:p>
        </p:txBody>
      </p:sp>
      <p:sp>
        <p:nvSpPr>
          <p:cNvPr id="4" name="Slide Number Placeholder 3">
            <a:extLst>
              <a:ext uri="{FF2B5EF4-FFF2-40B4-BE49-F238E27FC236}">
                <a16:creationId xmlns:a16="http://schemas.microsoft.com/office/drawing/2014/main" id="{8470C841-6C4F-19B3-0191-B8D334470CF0}"/>
              </a:ext>
            </a:extLst>
          </p:cNvPr>
          <p:cNvSpPr>
            <a:spLocks noGrp="1"/>
          </p:cNvSpPr>
          <p:nvPr>
            <p:ph type="sldNum" sz="quarter" idx="12"/>
          </p:nvPr>
        </p:nvSpPr>
        <p:spPr/>
        <p:txBody>
          <a:bodyPr/>
          <a:lstStyle/>
          <a:p>
            <a:fld id="{CB8EC8A3-CD52-444F-940A-869D35F31AEB}" type="slidenum">
              <a:rPr lang="en-US" altLang="en-US" smtClean="0"/>
              <a:pPr/>
              <a:t>‹#›</a:t>
            </a:fld>
            <a:endParaRPr lang="en-US" altLang="en-US"/>
          </a:p>
        </p:txBody>
      </p:sp>
    </p:spTree>
    <p:extLst>
      <p:ext uri="{BB962C8B-B14F-4D97-AF65-F5344CB8AC3E}">
        <p14:creationId xmlns:p14="http://schemas.microsoft.com/office/powerpoint/2010/main" val="1632957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4A74-84DE-ECE9-2A1B-08EA807429A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ES"/>
          </a:p>
        </p:txBody>
      </p:sp>
      <p:sp>
        <p:nvSpPr>
          <p:cNvPr id="3" name="Content Placeholder 2">
            <a:extLst>
              <a:ext uri="{FF2B5EF4-FFF2-40B4-BE49-F238E27FC236}">
                <a16:creationId xmlns:a16="http://schemas.microsoft.com/office/drawing/2014/main" id="{C8815BDF-EEAE-AE28-2BDC-E2A8617734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Text Placeholder 3">
            <a:extLst>
              <a:ext uri="{FF2B5EF4-FFF2-40B4-BE49-F238E27FC236}">
                <a16:creationId xmlns:a16="http://schemas.microsoft.com/office/drawing/2014/main" id="{44B05EA2-D11B-4B0A-D229-F674EEC8C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6FADC7-44B2-9C21-68EC-8F2818C8A70E}"/>
              </a:ext>
            </a:extLst>
          </p:cNvPr>
          <p:cNvSpPr>
            <a:spLocks noGrp="1"/>
          </p:cNvSpPr>
          <p:nvPr>
            <p:ph type="dt" sz="half" idx="10"/>
          </p:nvPr>
        </p:nvSpPr>
        <p:spPr/>
        <p:txBody>
          <a:bodyPr/>
          <a:lstStyle/>
          <a:p>
            <a:endParaRPr lang="en-US" altLang="en-US"/>
          </a:p>
        </p:txBody>
      </p:sp>
      <p:sp>
        <p:nvSpPr>
          <p:cNvPr id="6" name="Footer Placeholder 5">
            <a:extLst>
              <a:ext uri="{FF2B5EF4-FFF2-40B4-BE49-F238E27FC236}">
                <a16:creationId xmlns:a16="http://schemas.microsoft.com/office/drawing/2014/main" id="{396710EE-6A4E-866C-FDFF-A0CCC82A4FAD}"/>
              </a:ext>
            </a:extLst>
          </p:cNvPr>
          <p:cNvSpPr>
            <a:spLocks noGrp="1"/>
          </p:cNvSpPr>
          <p:nvPr>
            <p:ph type="ftr" sz="quarter" idx="11"/>
          </p:nvPr>
        </p:nvSpPr>
        <p:spPr/>
        <p:txBody>
          <a:bodyPr/>
          <a:lstStyle/>
          <a:p>
            <a:endParaRPr lang="en-US" altLang="en-US"/>
          </a:p>
        </p:txBody>
      </p:sp>
      <p:sp>
        <p:nvSpPr>
          <p:cNvPr id="7" name="Slide Number Placeholder 6">
            <a:extLst>
              <a:ext uri="{FF2B5EF4-FFF2-40B4-BE49-F238E27FC236}">
                <a16:creationId xmlns:a16="http://schemas.microsoft.com/office/drawing/2014/main" id="{6FB5FEA8-B4F0-FB2E-FCCD-3D8CD9B541E6}"/>
              </a:ext>
            </a:extLst>
          </p:cNvPr>
          <p:cNvSpPr>
            <a:spLocks noGrp="1"/>
          </p:cNvSpPr>
          <p:nvPr>
            <p:ph type="sldNum" sz="quarter" idx="12"/>
          </p:nvPr>
        </p:nvSpPr>
        <p:spPr/>
        <p:txBody>
          <a:bodyPr/>
          <a:lstStyle/>
          <a:p>
            <a:fld id="{E2683C88-1546-47A1-9967-8995F3EB7D3F}" type="slidenum">
              <a:rPr lang="en-US" altLang="en-US" smtClean="0"/>
              <a:pPr/>
              <a:t>‹#›</a:t>
            </a:fld>
            <a:endParaRPr lang="en-US" altLang="en-US"/>
          </a:p>
        </p:txBody>
      </p:sp>
    </p:spTree>
    <p:extLst>
      <p:ext uri="{BB962C8B-B14F-4D97-AF65-F5344CB8AC3E}">
        <p14:creationId xmlns:p14="http://schemas.microsoft.com/office/powerpoint/2010/main" val="3931071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2216E-6A13-67FD-9D4E-84178ECBBD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72A275B8-AC32-60E4-DDC9-893F4F0929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4DF7463-7226-DF73-8A18-B13DBEB3C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6FC11A8-C6A3-EC6D-065A-73EBA7EE88B0}"/>
              </a:ext>
            </a:extLst>
          </p:cNvPr>
          <p:cNvSpPr>
            <a:spLocks noGrp="1"/>
          </p:cNvSpPr>
          <p:nvPr>
            <p:ph type="dt" sz="half" idx="10"/>
          </p:nvPr>
        </p:nvSpPr>
        <p:spPr/>
        <p:txBody>
          <a:bodyPr/>
          <a:lstStyle/>
          <a:p>
            <a:endParaRPr lang="en-US" altLang="en-US"/>
          </a:p>
        </p:txBody>
      </p:sp>
      <p:sp>
        <p:nvSpPr>
          <p:cNvPr id="6" name="Footer Placeholder 5">
            <a:extLst>
              <a:ext uri="{FF2B5EF4-FFF2-40B4-BE49-F238E27FC236}">
                <a16:creationId xmlns:a16="http://schemas.microsoft.com/office/drawing/2014/main" id="{03C246B9-A07D-73DC-856C-0B161FCE6BFC}"/>
              </a:ext>
            </a:extLst>
          </p:cNvPr>
          <p:cNvSpPr>
            <a:spLocks noGrp="1"/>
          </p:cNvSpPr>
          <p:nvPr>
            <p:ph type="ftr" sz="quarter" idx="11"/>
          </p:nvPr>
        </p:nvSpPr>
        <p:spPr/>
        <p:txBody>
          <a:bodyPr/>
          <a:lstStyle/>
          <a:p>
            <a:endParaRPr lang="en-US" altLang="en-US"/>
          </a:p>
        </p:txBody>
      </p:sp>
      <p:sp>
        <p:nvSpPr>
          <p:cNvPr id="7" name="Slide Number Placeholder 6">
            <a:extLst>
              <a:ext uri="{FF2B5EF4-FFF2-40B4-BE49-F238E27FC236}">
                <a16:creationId xmlns:a16="http://schemas.microsoft.com/office/drawing/2014/main" id="{BD10BB07-55CA-BD11-7CC6-432A1ABE4BC9}"/>
              </a:ext>
            </a:extLst>
          </p:cNvPr>
          <p:cNvSpPr>
            <a:spLocks noGrp="1"/>
          </p:cNvSpPr>
          <p:nvPr>
            <p:ph type="sldNum" sz="quarter" idx="12"/>
          </p:nvPr>
        </p:nvSpPr>
        <p:spPr/>
        <p:txBody>
          <a:bodyPr/>
          <a:lstStyle/>
          <a:p>
            <a:fld id="{D60765E9-8BD1-4697-B2BA-CAA9B17D170B}" type="slidenum">
              <a:rPr lang="en-US" altLang="en-US" smtClean="0"/>
              <a:pPr/>
              <a:t>‹#›</a:t>
            </a:fld>
            <a:endParaRPr lang="en-US" altLang="en-US"/>
          </a:p>
        </p:txBody>
      </p:sp>
    </p:spTree>
    <p:extLst>
      <p:ext uri="{BB962C8B-B14F-4D97-AF65-F5344CB8AC3E}">
        <p14:creationId xmlns:p14="http://schemas.microsoft.com/office/powerpoint/2010/main" val="451445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0C356B-A519-600F-47D1-4B55835C6E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6E5DE579-7B86-A245-3461-E494F15E1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3AF32F61-3AA3-2ACB-E51D-E9C6243A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a:extLst>
              <a:ext uri="{FF2B5EF4-FFF2-40B4-BE49-F238E27FC236}">
                <a16:creationId xmlns:a16="http://schemas.microsoft.com/office/drawing/2014/main" id="{EB0EB0F5-0968-7C25-F0B8-B2CB7073A8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a:extLst>
              <a:ext uri="{FF2B5EF4-FFF2-40B4-BE49-F238E27FC236}">
                <a16:creationId xmlns:a16="http://schemas.microsoft.com/office/drawing/2014/main" id="{D95F5AD7-20C9-4DAE-13BB-48F96B0164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765E9-8BD1-4697-B2BA-CAA9B17D170B}" type="slidenum">
              <a:rPr lang="en-US" altLang="en-US" smtClean="0"/>
              <a:pPr/>
              <a:t>‹#›</a:t>
            </a:fld>
            <a:endParaRPr lang="en-US" altLang="en-US"/>
          </a:p>
        </p:txBody>
      </p:sp>
    </p:spTree>
    <p:extLst>
      <p:ext uri="{BB962C8B-B14F-4D97-AF65-F5344CB8AC3E}">
        <p14:creationId xmlns:p14="http://schemas.microsoft.com/office/powerpoint/2010/main" val="12830344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mhWDCcBhxLQ" TargetMode="External"/><Relationship Id="rId2" Type="http://schemas.openxmlformats.org/officeDocument/2006/relationships/hyperlink" Target="https://www.nationalgeographic.com/animals/article/wildfires-birds-animals-australia"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audio" Target="../media/audio3.bin"/></Relationships>
</file>

<file path=ppt/slides/_rels/slide3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4.bin"/><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8.jpeg"/><Relationship Id="rId4" Type="http://schemas.openxmlformats.org/officeDocument/2006/relationships/audio" Target="../media/audio5.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audio5.bin"/><Relationship Id="rId7"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58.jpeg"/><Relationship Id="rId4" Type="http://schemas.openxmlformats.org/officeDocument/2006/relationships/audio" Target="../media/audio1.bin"/></Relationships>
</file>

<file path=ppt/slides/_rels/slide44.xml.rels><?xml version="1.0" encoding="UTF-8" standalone="yes"?>
<Relationships xmlns="http://schemas.openxmlformats.org/package/2006/relationships"><Relationship Id="rId3" Type="http://schemas.openxmlformats.org/officeDocument/2006/relationships/audio" Target="../media/audio6.bin"/><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png"/><Relationship Id="rId4" Type="http://schemas.openxmlformats.org/officeDocument/2006/relationships/audio" Target="../media/audio5.bin"/></Relationships>
</file>

<file path=ppt/slides/_rels/slide4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audio" Target="../media/audio8.bin"/><Relationship Id="rId4" Type="http://schemas.openxmlformats.org/officeDocument/2006/relationships/audio" Target="../media/audio7.bin"/></Relationships>
</file>

<file path=ppt/slides/_rels/slide49.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audio" Target="../media/audio2.bin"/><Relationship Id="rId7"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audio" Target="../media/audio6.bin"/><Relationship Id="rId9" Type="http://schemas.openxmlformats.org/officeDocument/2006/relationships/image" Target="../media/image82.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3.bin"/><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audio" Target="../media/audio4.bin"/><Relationship Id="rId9" Type="http://schemas.openxmlformats.org/officeDocument/2006/relationships/image" Target="../media/image88.png"/></Relationships>
</file>

<file path=ppt/slides/_rels/slide5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9.bin"/><Relationship Id="rId7" Type="http://schemas.openxmlformats.org/officeDocument/2006/relationships/image" Target="../media/image90.png"/><Relationship Id="rId12"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4.bin"/><Relationship Id="rId11" Type="http://schemas.openxmlformats.org/officeDocument/2006/relationships/image" Target="../media/image94.png"/><Relationship Id="rId5" Type="http://schemas.openxmlformats.org/officeDocument/2006/relationships/audio" Target="../media/audio3.bin"/><Relationship Id="rId10" Type="http://schemas.openxmlformats.org/officeDocument/2006/relationships/image" Target="../media/image93.jpeg"/><Relationship Id="rId4" Type="http://schemas.openxmlformats.org/officeDocument/2006/relationships/audio" Target="../media/audio2.bin"/><Relationship Id="rId9" Type="http://schemas.openxmlformats.org/officeDocument/2006/relationships/image" Target="../media/image92.jpeg"/></Relationships>
</file>

<file path=ppt/slides/_rels/slide52.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audio" Target="../media/audio2.bin"/><Relationship Id="rId7"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10.bin"/><Relationship Id="rId5" Type="http://schemas.openxmlformats.org/officeDocument/2006/relationships/audio" Target="../media/audio5.bin"/><Relationship Id="rId4" Type="http://schemas.openxmlformats.org/officeDocument/2006/relationships/audio" Target="../media/audio6.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peppermoths.weebly.com/" TargetMode="External"/><Relationship Id="rId2" Type="http://schemas.openxmlformats.org/officeDocument/2006/relationships/hyperlink" Target="https://www.youtube.com/watch?v=0SCjhI86grU" TargetMode="External"/><Relationship Id="rId1" Type="http://schemas.openxmlformats.org/officeDocument/2006/relationships/slideLayout" Target="../slideLayouts/slideLayout2.xml"/><Relationship Id="rId4" Type="http://schemas.openxmlformats.org/officeDocument/2006/relationships/hyperlink" Target="https://www.youtube.com/watch?v=etsjB-6u-6w"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wm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1ECD621-089D-435D-BCAE-B7106028F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212" y="1596799"/>
            <a:ext cx="7513574" cy="4318000"/>
          </a:xfrm>
          <a:prstGeom prst="rect">
            <a:avLst/>
          </a:prstGeom>
          <a:noFill/>
        </p:spPr>
      </p:pic>
      <p:pic>
        <p:nvPicPr>
          <p:cNvPr id="9" name="Picture 4" descr="apollo17_earth_web">
            <a:extLst>
              <a:ext uri="{FF2B5EF4-FFF2-40B4-BE49-F238E27FC236}">
                <a16:creationId xmlns:a16="http://schemas.microsoft.com/office/drawing/2014/main" id="{89BDFCEA-ABEF-43E4-9C93-A31366E66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262" y="-155801"/>
            <a:ext cx="4181475" cy="431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7FDF0A1-50C3-4433-B69D-2C77E02F7AA7}"/>
              </a:ext>
            </a:extLst>
          </p:cNvPr>
          <p:cNvSpPr>
            <a:spLocks noGrp="1"/>
          </p:cNvSpPr>
          <p:nvPr>
            <p:ph type="title"/>
          </p:nvPr>
        </p:nvSpPr>
        <p:spPr>
          <a:xfrm>
            <a:off x="460829" y="280419"/>
            <a:ext cx="10515600" cy="1325563"/>
          </a:xfrm>
        </p:spPr>
        <p:txBody>
          <a:bodyPr/>
          <a:lstStyle/>
          <a:p>
            <a:r>
              <a:rPr lang="es-ES" dirty="0"/>
              <a:t>MYP9 - Unit 6</a:t>
            </a:r>
            <a:endParaRPr lang="en-GB" dirty="0"/>
          </a:p>
        </p:txBody>
      </p:sp>
    </p:spTree>
    <p:extLst>
      <p:ext uri="{BB962C8B-B14F-4D97-AF65-F5344CB8AC3E}">
        <p14:creationId xmlns:p14="http://schemas.microsoft.com/office/powerpoint/2010/main" val="155696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0" y="0"/>
            <a:ext cx="9144000" cy="1143000"/>
          </a:xfrm>
        </p:spPr>
        <p:txBody>
          <a:bodyPr/>
          <a:lstStyle/>
          <a:p>
            <a:r>
              <a:rPr lang="en-US" altLang="en-US" sz="4000" dirty="0">
                <a:latin typeface="Arial" panose="020B0604020202020204" pitchFamily="34" charset="0"/>
                <a:cs typeface="Arial" panose="020B0604020202020204" pitchFamily="34" charset="0"/>
              </a:rPr>
              <a:t>Biosphere</a:t>
            </a:r>
          </a:p>
        </p:txBody>
      </p:sp>
      <p:sp>
        <p:nvSpPr>
          <p:cNvPr id="66563" name="Rectangle 3"/>
          <p:cNvSpPr>
            <a:spLocks noGrp="1" noChangeArrowheads="1"/>
          </p:cNvSpPr>
          <p:nvPr>
            <p:ph type="body" sz="half" idx="4294967295"/>
          </p:nvPr>
        </p:nvSpPr>
        <p:spPr>
          <a:xfrm>
            <a:off x="0" y="1157742"/>
            <a:ext cx="4760686" cy="1875744"/>
          </a:xfrm>
          <a:solidFill>
            <a:schemeClr val="bg1"/>
          </a:solidFill>
        </p:spPr>
        <p:txBody>
          <a:bodyPr>
            <a:normAutofit fontScale="92500" lnSpcReduction="20000"/>
          </a:bodyPr>
          <a:lstStyle/>
          <a:p>
            <a:pPr marL="0" indent="0" algn="ctr">
              <a:lnSpc>
                <a:spcPct val="90000"/>
              </a:lnSpc>
              <a:buNone/>
            </a:pPr>
            <a:r>
              <a:rPr lang="en-US" altLang="en-US" sz="2400" dirty="0">
                <a:latin typeface="Arial" panose="020B0604020202020204" pitchFamily="34" charset="0"/>
                <a:cs typeface="Arial" panose="020B0604020202020204" pitchFamily="34" charset="0"/>
              </a:rPr>
              <a:t>all the environments/ecosystems/biomes  on Earth that support life.</a:t>
            </a:r>
          </a:p>
          <a:p>
            <a:pPr marL="0" indent="0" algn="ctr">
              <a:lnSpc>
                <a:spcPct val="90000"/>
              </a:lnSpc>
              <a:buNone/>
            </a:pPr>
            <a:endParaRPr lang="en-US" altLang="en-US" sz="2400" dirty="0">
              <a:latin typeface="Arial" panose="020B0604020202020204" pitchFamily="34" charset="0"/>
              <a:cs typeface="Arial" panose="020B0604020202020204" pitchFamily="34" charset="0"/>
            </a:endParaRPr>
          </a:p>
          <a:p>
            <a:pPr marL="0" indent="0" algn="ctr">
              <a:lnSpc>
                <a:spcPct val="90000"/>
              </a:lnSpc>
              <a:buNone/>
            </a:pPr>
            <a:r>
              <a:rPr lang="en-US" altLang="en-US" sz="2400" dirty="0">
                <a:latin typeface="Arial" panose="020B0604020202020204" pitchFamily="34" charset="0"/>
                <a:cs typeface="Arial" panose="020B0604020202020204" pitchFamily="34" charset="0"/>
              </a:rPr>
              <a:t>Where we can find life – deepest ocean to birds in atmosphere</a:t>
            </a:r>
          </a:p>
        </p:txBody>
      </p:sp>
      <p:pic>
        <p:nvPicPr>
          <p:cNvPr id="66564" name="Picture 4" descr="apollo17_earth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296" y="1157742"/>
            <a:ext cx="4181475" cy="431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t in a tree&#10;&#10;Description automatically generated with medium confidence">
            <a:extLst>
              <a:ext uri="{FF2B5EF4-FFF2-40B4-BE49-F238E27FC236}">
                <a16:creationId xmlns:a16="http://schemas.microsoft.com/office/drawing/2014/main" id="{B503919D-CB13-417D-A4D6-C9329FC1E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000" y="858202"/>
            <a:ext cx="3600000" cy="2403270"/>
          </a:xfrm>
          <a:prstGeom prst="rect">
            <a:avLst/>
          </a:prstGeom>
        </p:spPr>
      </p:pic>
      <p:pic>
        <p:nvPicPr>
          <p:cNvPr id="7" name="Picture 6" descr="A picture containing outdoor object, aerie, outdoor, dirty&#10;&#10;Description automatically generated">
            <a:extLst>
              <a:ext uri="{FF2B5EF4-FFF2-40B4-BE49-F238E27FC236}">
                <a16:creationId xmlns:a16="http://schemas.microsoft.com/office/drawing/2014/main" id="{81984003-ED05-4F12-AF95-F96B0D7C8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33" y="447042"/>
            <a:ext cx="3600000" cy="2403292"/>
          </a:xfrm>
          <a:prstGeom prst="rect">
            <a:avLst/>
          </a:prstGeom>
        </p:spPr>
      </p:pic>
      <p:pic>
        <p:nvPicPr>
          <p:cNvPr id="9" name="Picture 8" descr="A picture containing indoor, chocolate&#10;&#10;Description automatically generated">
            <a:extLst>
              <a:ext uri="{FF2B5EF4-FFF2-40B4-BE49-F238E27FC236}">
                <a16:creationId xmlns:a16="http://schemas.microsoft.com/office/drawing/2014/main" id="{2B756D02-93D1-4D4C-9BCD-ACB036E0A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4267" y="213360"/>
            <a:ext cx="3600000" cy="2403650"/>
          </a:xfrm>
          <a:prstGeom prst="rect">
            <a:avLst/>
          </a:prstGeom>
        </p:spPr>
      </p:pic>
      <p:pic>
        <p:nvPicPr>
          <p:cNvPr id="11" name="Picture 10" descr="A picture containing grass, outdoor, plant, tree&#10;&#10;Description automatically generated">
            <a:extLst>
              <a:ext uri="{FF2B5EF4-FFF2-40B4-BE49-F238E27FC236}">
                <a16:creationId xmlns:a16="http://schemas.microsoft.com/office/drawing/2014/main" id="{303FC9FE-FC06-4057-B44A-880D94E10B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057" y="3491999"/>
            <a:ext cx="4968996" cy="3313147"/>
          </a:xfrm>
          <a:prstGeom prst="rect">
            <a:avLst/>
          </a:prstGeom>
        </p:spPr>
      </p:pic>
      <p:pic>
        <p:nvPicPr>
          <p:cNvPr id="13" name="Picture 12" descr="A picture containing tree, outdoor, sky, cloudy&#10;&#10;Description automatically generated">
            <a:extLst>
              <a:ext uri="{FF2B5EF4-FFF2-40B4-BE49-F238E27FC236}">
                <a16:creationId xmlns:a16="http://schemas.microsoft.com/office/drawing/2014/main" id="{892E6D47-2882-4708-9A4F-D07207B403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0000" y="3492000"/>
            <a:ext cx="4583923" cy="3060000"/>
          </a:xfrm>
          <a:prstGeom prst="rect">
            <a:avLst/>
          </a:prstGeom>
        </p:spPr>
      </p:pic>
      <p:pic>
        <p:nvPicPr>
          <p:cNvPr id="16" name="Picture 15" descr="A chicken standing on a tree&#10;&#10;Description automatically generated with low confidence">
            <a:extLst>
              <a:ext uri="{FF2B5EF4-FFF2-40B4-BE49-F238E27FC236}">
                <a16:creationId xmlns:a16="http://schemas.microsoft.com/office/drawing/2014/main" id="{B1525D6E-1577-4726-B6E5-2604AF89FA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0000" y="3492000"/>
            <a:ext cx="4583054" cy="3060000"/>
          </a:xfrm>
          <a:prstGeom prst="rect">
            <a:avLst/>
          </a:prstGeom>
        </p:spPr>
      </p:pic>
      <p:pic>
        <p:nvPicPr>
          <p:cNvPr id="19" name="Picture 18" descr="A picture containing tree, outdoor, conifer, plant&#10;&#10;Description automatically generated">
            <a:extLst>
              <a:ext uri="{FF2B5EF4-FFF2-40B4-BE49-F238E27FC236}">
                <a16:creationId xmlns:a16="http://schemas.microsoft.com/office/drawing/2014/main" id="{4FAE7C47-F98D-4A5B-B86A-51F3C21BAD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4800" y="856800"/>
            <a:ext cx="3600000" cy="2403895"/>
          </a:xfrm>
          <a:prstGeom prst="rect">
            <a:avLst/>
          </a:prstGeom>
        </p:spPr>
      </p:pic>
    </p:spTree>
    <p:extLst>
      <p:ext uri="{BB962C8B-B14F-4D97-AF65-F5344CB8AC3E}">
        <p14:creationId xmlns:p14="http://schemas.microsoft.com/office/powerpoint/2010/main" val="46056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D3E0F-E941-4094-B1C0-FB094278AA02}"/>
              </a:ext>
            </a:extLst>
          </p:cNvPr>
          <p:cNvSpPr>
            <a:spLocks noGrp="1"/>
          </p:cNvSpPr>
          <p:nvPr>
            <p:ph type="title"/>
          </p:nvPr>
        </p:nvSpPr>
        <p:spPr/>
        <p:txBody>
          <a:bodyPr/>
          <a:lstStyle/>
          <a:p>
            <a:r>
              <a:rPr lang="es-ES" dirty="0"/>
              <a:t>RESEARCH TASK </a:t>
            </a:r>
            <a:endParaRPr lang="en-GB" dirty="0"/>
          </a:p>
        </p:txBody>
      </p:sp>
      <p:sp>
        <p:nvSpPr>
          <p:cNvPr id="3" name="Content Placeholder 2">
            <a:extLst>
              <a:ext uri="{FF2B5EF4-FFF2-40B4-BE49-F238E27FC236}">
                <a16:creationId xmlns:a16="http://schemas.microsoft.com/office/drawing/2014/main" id="{094B4901-6322-424A-B7FD-ECD20706A9FC}"/>
              </a:ext>
            </a:extLst>
          </p:cNvPr>
          <p:cNvSpPr>
            <a:spLocks noGrp="1"/>
          </p:cNvSpPr>
          <p:nvPr>
            <p:ph idx="1"/>
          </p:nvPr>
        </p:nvSpPr>
        <p:spPr>
          <a:xfrm>
            <a:off x="838200" y="1261235"/>
            <a:ext cx="10515600" cy="4351338"/>
          </a:xfrm>
        </p:spPr>
        <p:txBody>
          <a:bodyPr/>
          <a:lstStyle/>
          <a:p>
            <a:r>
              <a:rPr lang="es-ES" dirty="0" err="1"/>
              <a:t>Research</a:t>
            </a:r>
            <a:r>
              <a:rPr lang="es-ES" dirty="0"/>
              <a:t> </a:t>
            </a:r>
            <a:r>
              <a:rPr lang="es-ES" dirty="0" err="1"/>
              <a:t>nests</a:t>
            </a:r>
            <a:r>
              <a:rPr lang="es-ES" dirty="0"/>
              <a:t> from </a:t>
            </a:r>
            <a:r>
              <a:rPr lang="es-ES" dirty="0" err="1"/>
              <a:t>other</a:t>
            </a:r>
            <a:r>
              <a:rPr lang="es-ES" dirty="0"/>
              <a:t> </a:t>
            </a:r>
            <a:r>
              <a:rPr lang="es-ES" dirty="0" err="1"/>
              <a:t>species</a:t>
            </a:r>
            <a:r>
              <a:rPr lang="es-ES" dirty="0"/>
              <a:t>.</a:t>
            </a:r>
          </a:p>
          <a:p>
            <a:r>
              <a:rPr lang="es-ES" dirty="0" err="1"/>
              <a:t>Read</a:t>
            </a:r>
            <a:r>
              <a:rPr lang="es-ES" dirty="0"/>
              <a:t> </a:t>
            </a:r>
            <a:r>
              <a:rPr lang="es-ES" dirty="0" err="1"/>
              <a:t>about</a:t>
            </a:r>
            <a:r>
              <a:rPr lang="es-ES" dirty="0"/>
              <a:t> at </a:t>
            </a:r>
            <a:r>
              <a:rPr lang="es-ES" dirty="0" err="1"/>
              <a:t>least</a:t>
            </a:r>
            <a:r>
              <a:rPr lang="es-ES" dirty="0"/>
              <a:t> 3.</a:t>
            </a:r>
          </a:p>
          <a:p>
            <a:r>
              <a:rPr lang="es-ES" dirty="0"/>
              <a:t>Compare </a:t>
            </a:r>
            <a:r>
              <a:rPr lang="es-ES" dirty="0" err="1"/>
              <a:t>them</a:t>
            </a:r>
            <a:r>
              <a:rPr lang="es-ES" dirty="0"/>
              <a:t>.</a:t>
            </a:r>
          </a:p>
          <a:p>
            <a:r>
              <a:rPr lang="es-ES" dirty="0" err="1"/>
              <a:t>Choose</a:t>
            </a:r>
            <a:r>
              <a:rPr lang="es-ES" dirty="0"/>
              <a:t> 1 – </a:t>
            </a:r>
            <a:r>
              <a:rPr lang="es-ES" dirty="0" err="1"/>
              <a:t>Construct</a:t>
            </a:r>
            <a:r>
              <a:rPr lang="es-ES" dirty="0"/>
              <a:t> a </a:t>
            </a:r>
            <a:r>
              <a:rPr lang="es-ES" dirty="0" err="1"/>
              <a:t>ppt</a:t>
            </a:r>
            <a:r>
              <a:rPr lang="es-ES" dirty="0"/>
              <a:t> </a:t>
            </a:r>
            <a:r>
              <a:rPr lang="es-ES" dirty="0" err="1"/>
              <a:t>presentation</a:t>
            </a:r>
            <a:r>
              <a:rPr lang="es-ES" dirty="0"/>
              <a:t> </a:t>
            </a:r>
            <a:r>
              <a:rPr lang="es-ES" dirty="0" err="1"/>
              <a:t>that</a:t>
            </a:r>
            <a:r>
              <a:rPr lang="es-ES" dirty="0"/>
              <a:t> </a:t>
            </a:r>
            <a:r>
              <a:rPr lang="es-ES" dirty="0" err="1"/>
              <a:t>includes</a:t>
            </a:r>
            <a:r>
              <a:rPr lang="es-ES" dirty="0"/>
              <a:t> </a:t>
            </a:r>
            <a:r>
              <a:rPr lang="es-ES" dirty="0" err="1"/>
              <a:t>the</a:t>
            </a:r>
            <a:r>
              <a:rPr lang="es-ES" dirty="0"/>
              <a:t> </a:t>
            </a:r>
            <a:r>
              <a:rPr lang="es-ES" dirty="0" err="1"/>
              <a:t>following</a:t>
            </a:r>
            <a:r>
              <a:rPr lang="es-ES" dirty="0"/>
              <a:t>: . </a:t>
            </a:r>
          </a:p>
          <a:p>
            <a:endParaRPr lang="es-ES" dirty="0"/>
          </a:p>
          <a:p>
            <a:endParaRPr lang="en-GB" dirty="0"/>
          </a:p>
        </p:txBody>
      </p:sp>
      <p:sp>
        <p:nvSpPr>
          <p:cNvPr id="6" name="Content Placeholder 2">
            <a:extLst>
              <a:ext uri="{FF2B5EF4-FFF2-40B4-BE49-F238E27FC236}">
                <a16:creationId xmlns:a16="http://schemas.microsoft.com/office/drawing/2014/main" id="{24FEB33E-7F10-D536-08B8-A8DE7F6D15E4}"/>
              </a:ext>
            </a:extLst>
          </p:cNvPr>
          <p:cNvSpPr txBox="1">
            <a:spLocks/>
          </p:cNvSpPr>
          <p:nvPr/>
        </p:nvSpPr>
        <p:spPr>
          <a:xfrm>
            <a:off x="5464629" y="1807361"/>
            <a:ext cx="4680858" cy="405143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endParaRPr lang="es-ES" sz="3600" dirty="0"/>
          </a:p>
          <a:p>
            <a:endParaRPr lang="en-GB" sz="3600" dirty="0"/>
          </a:p>
        </p:txBody>
      </p:sp>
      <p:sp>
        <p:nvSpPr>
          <p:cNvPr id="7" name="TextBox 6">
            <a:extLst>
              <a:ext uri="{FF2B5EF4-FFF2-40B4-BE49-F238E27FC236}">
                <a16:creationId xmlns:a16="http://schemas.microsoft.com/office/drawing/2014/main" id="{F0D9DDFA-1E25-B460-DD73-7B75260E8801}"/>
              </a:ext>
            </a:extLst>
          </p:cNvPr>
          <p:cNvSpPr txBox="1"/>
          <p:nvPr/>
        </p:nvSpPr>
        <p:spPr>
          <a:xfrm>
            <a:off x="1688123" y="3285993"/>
            <a:ext cx="9132277" cy="4154984"/>
          </a:xfrm>
          <a:prstGeom prst="rect">
            <a:avLst/>
          </a:prstGeom>
          <a:noFill/>
        </p:spPr>
        <p:txBody>
          <a:bodyPr wrap="square" rtlCol="0">
            <a:spAutoFit/>
          </a:bodyPr>
          <a:lstStyle/>
          <a:p>
            <a:pPr marL="342900" lvl="0" indent="-342900" algn="l">
              <a:buFont typeface="+mj-lt"/>
              <a:buAutoNum type="arabicPeriod"/>
            </a:pPr>
            <a:r>
              <a:rPr lang="en-GB" sz="2400" b="1" dirty="0">
                <a:effectLst/>
              </a:rPr>
              <a:t>Image(s) of </a:t>
            </a:r>
            <a:r>
              <a:rPr lang="en-GB" sz="2400" b="1" dirty="0"/>
              <a:t>animal – title slide – Genus species name</a:t>
            </a:r>
            <a:endParaRPr lang="en-GB" sz="2400" b="1" dirty="0">
              <a:effectLst/>
            </a:endParaRPr>
          </a:p>
          <a:p>
            <a:pPr marL="342900" lvl="0" indent="-342900" algn="l">
              <a:buFont typeface="+mj-lt"/>
              <a:buAutoNum type="arabicPeriod"/>
            </a:pPr>
            <a:r>
              <a:rPr lang="en-GB" sz="2400" b="1" dirty="0">
                <a:effectLst/>
              </a:rPr>
              <a:t>How many individuals does it hold? </a:t>
            </a:r>
            <a:endParaRPr lang="en-ES" sz="2400" b="1" dirty="0">
              <a:effectLst/>
            </a:endParaRPr>
          </a:p>
          <a:p>
            <a:pPr marL="342900" lvl="0" indent="-342900" algn="l">
              <a:buFont typeface="+mj-lt"/>
              <a:buAutoNum type="arabicPeriod"/>
            </a:pPr>
            <a:r>
              <a:rPr lang="en-GB" sz="2400" b="1" dirty="0">
                <a:effectLst/>
              </a:rPr>
              <a:t>Is it temporary or permanent? When do they make it?</a:t>
            </a:r>
          </a:p>
          <a:p>
            <a:pPr marL="342900" indent="-342900">
              <a:buFont typeface="+mj-lt"/>
              <a:buAutoNum type="arabicPeriod"/>
            </a:pPr>
            <a:r>
              <a:rPr lang="en-GB" sz="2400" b="1" dirty="0">
                <a:effectLst/>
              </a:rPr>
              <a:t>How long does it take to build?  </a:t>
            </a:r>
            <a:r>
              <a:rPr lang="en-GB" sz="2400" b="1" dirty="0"/>
              <a:t>Individual or group effort? </a:t>
            </a:r>
            <a:endParaRPr lang="en-ES" sz="2400" b="1">
              <a:effectLst/>
            </a:endParaRPr>
          </a:p>
          <a:p>
            <a:pPr marL="342900" lvl="0" indent="-342900" algn="l">
              <a:buFont typeface="+mj-lt"/>
              <a:buAutoNum type="arabicPeriod"/>
            </a:pPr>
            <a:r>
              <a:rPr lang="en-GB" sz="2400" b="1">
                <a:effectLst/>
              </a:rPr>
              <a:t>Location </a:t>
            </a:r>
            <a:r>
              <a:rPr lang="en-GB" sz="2400" b="1" dirty="0">
                <a:effectLst/>
              </a:rPr>
              <a:t>(floor, tree, water)</a:t>
            </a:r>
          </a:p>
          <a:p>
            <a:pPr marL="342900" lvl="0" indent="-342900" algn="l">
              <a:buFont typeface="+mj-lt"/>
              <a:buAutoNum type="arabicPeriod"/>
            </a:pPr>
            <a:r>
              <a:rPr lang="en-GB" sz="2400" b="1" dirty="0"/>
              <a:t>(Images – from outside – inside – map?)</a:t>
            </a:r>
            <a:endParaRPr lang="en-ES" sz="2400" b="1" dirty="0">
              <a:effectLst/>
            </a:endParaRPr>
          </a:p>
          <a:p>
            <a:pPr marL="342900" lvl="0" indent="-342900" algn="l">
              <a:buFont typeface="+mj-lt"/>
              <a:buAutoNum type="arabicPeriod"/>
            </a:pPr>
            <a:r>
              <a:rPr lang="en-GB" sz="2400" b="1" dirty="0">
                <a:effectLst/>
              </a:rPr>
              <a:t>Sophisticated construction: Materials used to build</a:t>
            </a:r>
            <a:endParaRPr lang="en-ES" sz="2400" b="1" dirty="0">
              <a:effectLst/>
            </a:endParaRPr>
          </a:p>
          <a:p>
            <a:pPr marL="342900" lvl="0" indent="-342900" algn="l">
              <a:buFont typeface="+mj-lt"/>
              <a:buAutoNum type="arabicPeriod"/>
            </a:pPr>
            <a:r>
              <a:rPr lang="en-GB" sz="2400" b="1" dirty="0">
                <a:latin typeface="Calibri" panose="020F0502020204030204" pitchFamily="34" charset="0"/>
                <a:ea typeface="Times New Roman" panose="02020603050405020304" pitchFamily="18" charset="0"/>
                <a:cs typeface="Times New Roman" panose="02020603050405020304" pitchFamily="18" charset="0"/>
              </a:rPr>
              <a:t>What biome and geographic location are these nest found in?</a:t>
            </a:r>
          </a:p>
          <a:p>
            <a:pPr marL="342900" indent="-342900">
              <a:buFont typeface="+mj-lt"/>
              <a:buAutoNum type="arabicPeriod"/>
            </a:pPr>
            <a:r>
              <a:rPr lang="en-GB" sz="2400" b="1" dirty="0">
                <a:effectLst/>
              </a:rPr>
              <a:t>How does this home suit this organisms needs? </a:t>
            </a:r>
          </a:p>
          <a:p>
            <a:pPr lvl="0" algn="l"/>
            <a:r>
              <a:rPr lang="en-GB" sz="2400" b="1" dirty="0">
                <a:latin typeface="Calibri" panose="020F0502020204030204" pitchFamily="34" charset="0"/>
                <a:ea typeface="Times New Roman" panose="02020603050405020304" pitchFamily="18" charset="0"/>
                <a:cs typeface="Times New Roman" panose="02020603050405020304" pitchFamily="18" charset="0"/>
              </a:rPr>
              <a:t> </a:t>
            </a:r>
            <a:endParaRPr lang="en-ES" sz="2400" b="1"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ES" sz="2400" b="1" dirty="0"/>
          </a:p>
        </p:txBody>
      </p:sp>
    </p:spTree>
    <p:extLst>
      <p:ext uri="{BB962C8B-B14F-4D97-AF65-F5344CB8AC3E}">
        <p14:creationId xmlns:p14="http://schemas.microsoft.com/office/powerpoint/2010/main" val="220510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EE26-C0EE-4194-B9E7-BDAEF2347987}"/>
              </a:ext>
            </a:extLst>
          </p:cNvPr>
          <p:cNvSpPr>
            <a:spLocks noGrp="1"/>
          </p:cNvSpPr>
          <p:nvPr>
            <p:ph type="title"/>
          </p:nvPr>
        </p:nvSpPr>
        <p:spPr/>
        <p:txBody>
          <a:bodyPr/>
          <a:lstStyle/>
          <a:p>
            <a:r>
              <a:rPr lang="es-ES" dirty="0" err="1"/>
              <a:t>Guess</a:t>
            </a:r>
            <a:r>
              <a:rPr lang="es-ES" dirty="0"/>
              <a:t> </a:t>
            </a:r>
            <a:r>
              <a:rPr lang="es-ES" dirty="0" err="1"/>
              <a:t>who</a:t>
            </a:r>
            <a:r>
              <a:rPr lang="es-ES" dirty="0"/>
              <a:t> </a:t>
            </a:r>
            <a:r>
              <a:rPr lang="es-ES" dirty="0" err="1"/>
              <a:t>lives</a:t>
            </a:r>
            <a:r>
              <a:rPr lang="es-ES" dirty="0"/>
              <a:t> </a:t>
            </a:r>
            <a:r>
              <a:rPr lang="es-ES" dirty="0" err="1"/>
              <a:t>here</a:t>
            </a:r>
            <a:endParaRPr lang="en-GB" dirty="0"/>
          </a:p>
        </p:txBody>
      </p:sp>
      <p:sp>
        <p:nvSpPr>
          <p:cNvPr id="4" name="Content Placeholder 3">
            <a:extLst>
              <a:ext uri="{FF2B5EF4-FFF2-40B4-BE49-F238E27FC236}">
                <a16:creationId xmlns:a16="http://schemas.microsoft.com/office/drawing/2014/main" id="{DE4127EF-A925-C15E-6382-E9BA3FB9D324}"/>
              </a:ext>
            </a:extLst>
          </p:cNvPr>
          <p:cNvSpPr>
            <a:spLocks noGrp="1"/>
          </p:cNvSpPr>
          <p:nvPr>
            <p:ph idx="1"/>
          </p:nvPr>
        </p:nvSpPr>
        <p:spPr/>
        <p:txBody>
          <a:bodyPr/>
          <a:lstStyle/>
          <a:p>
            <a:endParaRPr lang="en-ES"/>
          </a:p>
        </p:txBody>
      </p:sp>
      <p:pic>
        <p:nvPicPr>
          <p:cNvPr id="4100" name="Picture 4" descr="Let's mimic termite nests to keep human buildings cool">
            <a:extLst>
              <a:ext uri="{FF2B5EF4-FFF2-40B4-BE49-F238E27FC236}">
                <a16:creationId xmlns:a16="http://schemas.microsoft.com/office/drawing/2014/main" id="{09ECF895-19C3-40A1-A0FF-CE1B330CA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942" y="1997423"/>
            <a:ext cx="4068536" cy="40685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top 5 cities for termites - Ehrlich's deBugged Blog">
            <a:extLst>
              <a:ext uri="{FF2B5EF4-FFF2-40B4-BE49-F238E27FC236}">
                <a16:creationId xmlns:a16="http://schemas.microsoft.com/office/drawing/2014/main" id="{67408C4F-4ECF-469D-8FB7-3480630F5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195" y="3099654"/>
            <a:ext cx="3133725"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64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EE26-C0EE-4194-B9E7-BDAEF2347987}"/>
              </a:ext>
            </a:extLst>
          </p:cNvPr>
          <p:cNvSpPr>
            <a:spLocks noGrp="1"/>
          </p:cNvSpPr>
          <p:nvPr>
            <p:ph type="title"/>
          </p:nvPr>
        </p:nvSpPr>
        <p:spPr/>
        <p:txBody>
          <a:bodyPr/>
          <a:lstStyle/>
          <a:p>
            <a:r>
              <a:rPr lang="es-ES" dirty="0" err="1"/>
              <a:t>Guess</a:t>
            </a:r>
            <a:r>
              <a:rPr lang="es-ES" dirty="0"/>
              <a:t> </a:t>
            </a:r>
            <a:r>
              <a:rPr lang="es-ES" dirty="0" err="1"/>
              <a:t>who</a:t>
            </a:r>
            <a:r>
              <a:rPr lang="es-ES" dirty="0"/>
              <a:t> </a:t>
            </a:r>
            <a:r>
              <a:rPr lang="es-ES" dirty="0" err="1"/>
              <a:t>lives</a:t>
            </a:r>
            <a:r>
              <a:rPr lang="es-ES" dirty="0"/>
              <a:t> </a:t>
            </a:r>
            <a:r>
              <a:rPr lang="es-ES" dirty="0" err="1"/>
              <a:t>here</a:t>
            </a:r>
            <a:endParaRPr lang="en-GB" dirty="0"/>
          </a:p>
        </p:txBody>
      </p:sp>
      <p:sp>
        <p:nvSpPr>
          <p:cNvPr id="4" name="Content Placeholder 3">
            <a:extLst>
              <a:ext uri="{FF2B5EF4-FFF2-40B4-BE49-F238E27FC236}">
                <a16:creationId xmlns:a16="http://schemas.microsoft.com/office/drawing/2014/main" id="{F1BA77A3-5E77-34B1-34FC-679B81CD0B2C}"/>
              </a:ext>
            </a:extLst>
          </p:cNvPr>
          <p:cNvSpPr>
            <a:spLocks noGrp="1"/>
          </p:cNvSpPr>
          <p:nvPr>
            <p:ph idx="1"/>
          </p:nvPr>
        </p:nvSpPr>
        <p:spPr/>
        <p:txBody>
          <a:bodyPr/>
          <a:lstStyle/>
          <a:p>
            <a:endParaRPr lang="en-ES"/>
          </a:p>
        </p:txBody>
      </p:sp>
      <p:pic>
        <p:nvPicPr>
          <p:cNvPr id="11266" name="Picture 2" descr="Scientists study how wasps learn for better trap | WSU Insider | Washington  State University">
            <a:extLst>
              <a:ext uri="{FF2B5EF4-FFF2-40B4-BE49-F238E27FC236}">
                <a16:creationId xmlns:a16="http://schemas.microsoft.com/office/drawing/2014/main" id="{B0E148D7-8BBA-4F59-BB5F-1A32503FB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438" y="2943225"/>
            <a:ext cx="2600325" cy="17335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in on PAPER">
            <a:extLst>
              <a:ext uri="{FF2B5EF4-FFF2-40B4-BE49-F238E27FC236}">
                <a16:creationId xmlns:a16="http://schemas.microsoft.com/office/drawing/2014/main" id="{61385FEB-82D5-49FF-8C8A-95978FB2D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207" y="1894067"/>
            <a:ext cx="3665764" cy="4803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72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EE26-C0EE-4194-B9E7-BDAEF2347987}"/>
              </a:ext>
            </a:extLst>
          </p:cNvPr>
          <p:cNvSpPr>
            <a:spLocks noGrp="1"/>
          </p:cNvSpPr>
          <p:nvPr>
            <p:ph type="title"/>
          </p:nvPr>
        </p:nvSpPr>
        <p:spPr/>
        <p:txBody>
          <a:bodyPr/>
          <a:lstStyle/>
          <a:p>
            <a:r>
              <a:rPr lang="es-ES" dirty="0" err="1"/>
              <a:t>Guess</a:t>
            </a:r>
            <a:r>
              <a:rPr lang="es-ES" dirty="0"/>
              <a:t> </a:t>
            </a:r>
            <a:r>
              <a:rPr lang="es-ES" dirty="0" err="1"/>
              <a:t>who</a:t>
            </a:r>
            <a:r>
              <a:rPr lang="es-ES" dirty="0"/>
              <a:t> </a:t>
            </a:r>
            <a:r>
              <a:rPr lang="es-ES" dirty="0" err="1"/>
              <a:t>lives</a:t>
            </a:r>
            <a:r>
              <a:rPr lang="es-ES" dirty="0"/>
              <a:t> </a:t>
            </a:r>
            <a:r>
              <a:rPr lang="es-ES" dirty="0" err="1"/>
              <a:t>here</a:t>
            </a:r>
            <a:endParaRPr lang="en-GB" dirty="0"/>
          </a:p>
        </p:txBody>
      </p:sp>
      <p:pic>
        <p:nvPicPr>
          <p:cNvPr id="5" name="Content Placeholder 4" descr="A picture containing grass, tree, outdoor, nature&#10;&#10;Description automatically generated">
            <a:extLst>
              <a:ext uri="{FF2B5EF4-FFF2-40B4-BE49-F238E27FC236}">
                <a16:creationId xmlns:a16="http://schemas.microsoft.com/office/drawing/2014/main" id="{D95E34AA-84DF-49B2-B174-9DD7C92784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6062" y="1868794"/>
            <a:ext cx="5619262" cy="4302247"/>
          </a:xfrm>
        </p:spPr>
      </p:pic>
      <p:pic>
        <p:nvPicPr>
          <p:cNvPr id="4098" name="Picture 2" descr="The beaver in winter">
            <a:extLst>
              <a:ext uri="{FF2B5EF4-FFF2-40B4-BE49-F238E27FC236}">
                <a16:creationId xmlns:a16="http://schemas.microsoft.com/office/drawing/2014/main" id="{D48E760F-C321-4BEA-A88E-CEF9C7BE6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3402" y="2932226"/>
            <a:ext cx="2562225"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1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EE26-C0EE-4194-B9E7-BDAEF2347987}"/>
              </a:ext>
            </a:extLst>
          </p:cNvPr>
          <p:cNvSpPr>
            <a:spLocks noGrp="1"/>
          </p:cNvSpPr>
          <p:nvPr>
            <p:ph type="title"/>
          </p:nvPr>
        </p:nvSpPr>
        <p:spPr/>
        <p:txBody>
          <a:bodyPr/>
          <a:lstStyle/>
          <a:p>
            <a:r>
              <a:rPr lang="es-ES" dirty="0" err="1"/>
              <a:t>Guess</a:t>
            </a:r>
            <a:r>
              <a:rPr lang="es-ES" dirty="0"/>
              <a:t> </a:t>
            </a:r>
            <a:r>
              <a:rPr lang="es-ES" dirty="0" err="1"/>
              <a:t>who</a:t>
            </a:r>
            <a:r>
              <a:rPr lang="es-ES" dirty="0"/>
              <a:t> </a:t>
            </a:r>
            <a:r>
              <a:rPr lang="es-ES" dirty="0" err="1"/>
              <a:t>lives</a:t>
            </a:r>
            <a:r>
              <a:rPr lang="es-ES" dirty="0"/>
              <a:t> </a:t>
            </a:r>
            <a:r>
              <a:rPr lang="es-ES" dirty="0" err="1"/>
              <a:t>here</a:t>
            </a:r>
            <a:endParaRPr lang="en-GB" dirty="0"/>
          </a:p>
        </p:txBody>
      </p:sp>
      <p:sp>
        <p:nvSpPr>
          <p:cNvPr id="5" name="Content Placeholder 4">
            <a:extLst>
              <a:ext uri="{FF2B5EF4-FFF2-40B4-BE49-F238E27FC236}">
                <a16:creationId xmlns:a16="http://schemas.microsoft.com/office/drawing/2014/main" id="{2155D5E9-0F37-44C8-3740-44EB9605A2CD}"/>
              </a:ext>
            </a:extLst>
          </p:cNvPr>
          <p:cNvSpPr>
            <a:spLocks noGrp="1"/>
          </p:cNvSpPr>
          <p:nvPr>
            <p:ph idx="1"/>
          </p:nvPr>
        </p:nvSpPr>
        <p:spPr/>
        <p:txBody>
          <a:bodyPr/>
          <a:lstStyle/>
          <a:p>
            <a:endParaRPr lang="en-ES"/>
          </a:p>
        </p:txBody>
      </p:sp>
      <p:pic>
        <p:nvPicPr>
          <p:cNvPr id="9218" name="Picture 2" descr="What To Do with a Backyard Bunny Rabbit Nest? Amazing Footage - YouTube">
            <a:extLst>
              <a:ext uri="{FF2B5EF4-FFF2-40B4-BE49-F238E27FC236}">
                <a16:creationId xmlns:a16="http://schemas.microsoft.com/office/drawing/2014/main" id="{BD3119A0-2C0F-4EB0-BDCC-8387704CA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750" y="2624138"/>
            <a:ext cx="5742000" cy="323466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uropean hare - Wikipedia">
            <a:extLst>
              <a:ext uri="{FF2B5EF4-FFF2-40B4-BE49-F238E27FC236}">
                <a16:creationId xmlns:a16="http://schemas.microsoft.com/office/drawing/2014/main" id="{926B7333-9A62-4ED4-8AFA-C7B64BC2A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576" y="1985228"/>
            <a:ext cx="3321323" cy="444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90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1000"/>
                                        <p:tgtEl>
                                          <p:spTgt spid="9220"/>
                                        </p:tgtEl>
                                      </p:cBhvr>
                                    </p:animEffect>
                                    <p:anim calcmode="lin" valueType="num">
                                      <p:cBhvr>
                                        <p:cTn id="8" dur="1000" fill="hold"/>
                                        <p:tgtEl>
                                          <p:spTgt spid="9220"/>
                                        </p:tgtEl>
                                        <p:attrNameLst>
                                          <p:attrName>ppt_x</p:attrName>
                                        </p:attrNameLst>
                                      </p:cBhvr>
                                      <p:tavLst>
                                        <p:tav tm="0">
                                          <p:val>
                                            <p:strVal val="#ppt_x"/>
                                          </p:val>
                                        </p:tav>
                                        <p:tav tm="100000">
                                          <p:val>
                                            <p:strVal val="#ppt_x"/>
                                          </p:val>
                                        </p:tav>
                                      </p:tavLst>
                                    </p:anim>
                                    <p:anim calcmode="lin" valueType="num">
                                      <p:cBhvr>
                                        <p:cTn id="9"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EE26-C0EE-4194-B9E7-BDAEF2347987}"/>
              </a:ext>
            </a:extLst>
          </p:cNvPr>
          <p:cNvSpPr>
            <a:spLocks noGrp="1"/>
          </p:cNvSpPr>
          <p:nvPr>
            <p:ph type="title"/>
          </p:nvPr>
        </p:nvSpPr>
        <p:spPr/>
        <p:txBody>
          <a:bodyPr/>
          <a:lstStyle/>
          <a:p>
            <a:r>
              <a:rPr lang="es-ES" dirty="0" err="1"/>
              <a:t>Guess</a:t>
            </a:r>
            <a:r>
              <a:rPr lang="es-ES" dirty="0"/>
              <a:t> </a:t>
            </a:r>
            <a:r>
              <a:rPr lang="es-ES" dirty="0" err="1"/>
              <a:t>who</a:t>
            </a:r>
            <a:r>
              <a:rPr lang="es-ES" dirty="0"/>
              <a:t> </a:t>
            </a:r>
            <a:r>
              <a:rPr lang="es-ES" dirty="0" err="1"/>
              <a:t>lives</a:t>
            </a:r>
            <a:r>
              <a:rPr lang="es-ES" dirty="0"/>
              <a:t> </a:t>
            </a:r>
            <a:r>
              <a:rPr lang="es-ES" dirty="0" err="1"/>
              <a:t>here</a:t>
            </a:r>
            <a:endParaRPr lang="en-GB" dirty="0"/>
          </a:p>
        </p:txBody>
      </p:sp>
      <p:sp>
        <p:nvSpPr>
          <p:cNvPr id="4" name="Content Placeholder 3">
            <a:extLst>
              <a:ext uri="{FF2B5EF4-FFF2-40B4-BE49-F238E27FC236}">
                <a16:creationId xmlns:a16="http://schemas.microsoft.com/office/drawing/2014/main" id="{26B449F0-14B8-A0AD-7043-1CDE79941C78}"/>
              </a:ext>
            </a:extLst>
          </p:cNvPr>
          <p:cNvSpPr>
            <a:spLocks noGrp="1"/>
          </p:cNvSpPr>
          <p:nvPr>
            <p:ph idx="1"/>
          </p:nvPr>
        </p:nvSpPr>
        <p:spPr/>
        <p:txBody>
          <a:bodyPr/>
          <a:lstStyle/>
          <a:p>
            <a:endParaRPr lang="en-ES"/>
          </a:p>
        </p:txBody>
      </p:sp>
      <p:pic>
        <p:nvPicPr>
          <p:cNvPr id="8194" name="Picture 2" descr="stickleback nest | Fish pet, Animals, Pets">
            <a:extLst>
              <a:ext uri="{FF2B5EF4-FFF2-40B4-BE49-F238E27FC236}">
                <a16:creationId xmlns:a16="http://schemas.microsoft.com/office/drawing/2014/main" id="{1336696E-0E9B-4AED-A4D9-D49A681D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628" y="2323958"/>
            <a:ext cx="6700157" cy="38706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e stickleback at home | The view from Helicon">
            <a:extLst>
              <a:ext uri="{FF2B5EF4-FFF2-40B4-BE49-F238E27FC236}">
                <a16:creationId xmlns:a16="http://schemas.microsoft.com/office/drawing/2014/main" id="{02FF7DD9-73A0-497A-8C42-AC61989B9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 y="2114549"/>
            <a:ext cx="4963886" cy="3722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5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EE26-C0EE-4194-B9E7-BDAEF2347987}"/>
              </a:ext>
            </a:extLst>
          </p:cNvPr>
          <p:cNvSpPr>
            <a:spLocks noGrp="1"/>
          </p:cNvSpPr>
          <p:nvPr>
            <p:ph type="title"/>
          </p:nvPr>
        </p:nvSpPr>
        <p:spPr/>
        <p:txBody>
          <a:bodyPr/>
          <a:lstStyle/>
          <a:p>
            <a:r>
              <a:rPr lang="es-ES" dirty="0" err="1"/>
              <a:t>Guess</a:t>
            </a:r>
            <a:r>
              <a:rPr lang="es-ES" dirty="0"/>
              <a:t> </a:t>
            </a:r>
            <a:r>
              <a:rPr lang="es-ES" dirty="0" err="1"/>
              <a:t>who</a:t>
            </a:r>
            <a:r>
              <a:rPr lang="es-ES" dirty="0"/>
              <a:t> </a:t>
            </a:r>
            <a:r>
              <a:rPr lang="es-ES" dirty="0" err="1"/>
              <a:t>lives</a:t>
            </a:r>
            <a:r>
              <a:rPr lang="es-ES" dirty="0"/>
              <a:t> </a:t>
            </a:r>
            <a:r>
              <a:rPr lang="es-ES" dirty="0" err="1"/>
              <a:t>here</a:t>
            </a:r>
            <a:endParaRPr lang="en-GB" dirty="0"/>
          </a:p>
        </p:txBody>
      </p:sp>
      <p:sp>
        <p:nvSpPr>
          <p:cNvPr id="4" name="Content Placeholder 3">
            <a:extLst>
              <a:ext uri="{FF2B5EF4-FFF2-40B4-BE49-F238E27FC236}">
                <a16:creationId xmlns:a16="http://schemas.microsoft.com/office/drawing/2014/main" id="{EA7716EF-16F6-C688-B51D-0DBD261509CE}"/>
              </a:ext>
            </a:extLst>
          </p:cNvPr>
          <p:cNvSpPr>
            <a:spLocks noGrp="1"/>
          </p:cNvSpPr>
          <p:nvPr>
            <p:ph idx="1"/>
          </p:nvPr>
        </p:nvSpPr>
        <p:spPr/>
        <p:txBody>
          <a:bodyPr/>
          <a:lstStyle/>
          <a:p>
            <a:endParaRPr lang="en-ES"/>
          </a:p>
        </p:txBody>
      </p:sp>
      <p:pic>
        <p:nvPicPr>
          <p:cNvPr id="7170" name="Picture 2" descr="Snake Burrow Images, Stock Photos &amp; Vectors | Shutterstock">
            <a:extLst>
              <a:ext uri="{FF2B5EF4-FFF2-40B4-BE49-F238E27FC236}">
                <a16:creationId xmlns:a16="http://schemas.microsoft.com/office/drawing/2014/main" id="{8470C8A7-CF9D-4A2E-9102-D11C0248F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73" y="2344873"/>
            <a:ext cx="6438220" cy="39208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ape Cobra female snake emerging from burrow - Stock Image - C040/5611 -  Science Photo Library">
            <a:extLst>
              <a:ext uri="{FF2B5EF4-FFF2-40B4-BE49-F238E27FC236}">
                <a16:creationId xmlns:a16="http://schemas.microsoft.com/office/drawing/2014/main" id="{B998FB0F-CD56-44E2-9895-CD15E0CDB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6545" y="1598204"/>
            <a:ext cx="3890282" cy="538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EE26-C0EE-4194-B9E7-BDAEF2347987}"/>
              </a:ext>
            </a:extLst>
          </p:cNvPr>
          <p:cNvSpPr>
            <a:spLocks noGrp="1"/>
          </p:cNvSpPr>
          <p:nvPr>
            <p:ph type="title"/>
          </p:nvPr>
        </p:nvSpPr>
        <p:spPr/>
        <p:txBody>
          <a:bodyPr/>
          <a:lstStyle/>
          <a:p>
            <a:r>
              <a:rPr lang="es-ES" dirty="0" err="1"/>
              <a:t>Guess</a:t>
            </a:r>
            <a:r>
              <a:rPr lang="es-ES" dirty="0"/>
              <a:t> </a:t>
            </a:r>
            <a:r>
              <a:rPr lang="es-ES" dirty="0" err="1"/>
              <a:t>who</a:t>
            </a:r>
            <a:r>
              <a:rPr lang="es-ES" dirty="0"/>
              <a:t> </a:t>
            </a:r>
            <a:r>
              <a:rPr lang="es-ES" dirty="0" err="1"/>
              <a:t>lives</a:t>
            </a:r>
            <a:r>
              <a:rPr lang="es-ES" dirty="0"/>
              <a:t> </a:t>
            </a:r>
            <a:r>
              <a:rPr lang="es-ES" dirty="0" err="1"/>
              <a:t>here</a:t>
            </a:r>
            <a:endParaRPr lang="en-GB" dirty="0"/>
          </a:p>
        </p:txBody>
      </p:sp>
      <p:sp>
        <p:nvSpPr>
          <p:cNvPr id="4" name="Content Placeholder 3">
            <a:extLst>
              <a:ext uri="{FF2B5EF4-FFF2-40B4-BE49-F238E27FC236}">
                <a16:creationId xmlns:a16="http://schemas.microsoft.com/office/drawing/2014/main" id="{586CAA93-8647-CD4C-C7D5-8816745C7E2E}"/>
              </a:ext>
            </a:extLst>
          </p:cNvPr>
          <p:cNvSpPr>
            <a:spLocks noGrp="1"/>
          </p:cNvSpPr>
          <p:nvPr>
            <p:ph idx="1"/>
          </p:nvPr>
        </p:nvSpPr>
        <p:spPr/>
        <p:txBody>
          <a:bodyPr/>
          <a:lstStyle/>
          <a:p>
            <a:endParaRPr lang="en-ES"/>
          </a:p>
        </p:txBody>
      </p:sp>
      <p:pic>
        <p:nvPicPr>
          <p:cNvPr id="6146" name="Picture 2" descr="Bubble nest - Wikipedia">
            <a:extLst>
              <a:ext uri="{FF2B5EF4-FFF2-40B4-BE49-F238E27FC236}">
                <a16:creationId xmlns:a16="http://schemas.microsoft.com/office/drawing/2014/main" id="{42EAC417-F55B-4991-892C-2A7B32D6F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923" y="1959428"/>
            <a:ext cx="6385152" cy="48076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plant, fish, soft-finned fish, spiny-finned fish&#10;&#10;Description automatically generated">
            <a:extLst>
              <a:ext uri="{FF2B5EF4-FFF2-40B4-BE49-F238E27FC236}">
                <a16:creationId xmlns:a16="http://schemas.microsoft.com/office/drawing/2014/main" id="{1EDD173B-CB16-450D-AB57-E8B0B504ED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3300" y="1959428"/>
            <a:ext cx="4191000" cy="3352800"/>
          </a:xfrm>
          <a:prstGeom prst="rect">
            <a:avLst/>
          </a:prstGeom>
        </p:spPr>
      </p:pic>
    </p:spTree>
    <p:extLst>
      <p:ext uri="{BB962C8B-B14F-4D97-AF65-F5344CB8AC3E}">
        <p14:creationId xmlns:p14="http://schemas.microsoft.com/office/powerpoint/2010/main" val="72367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8C8BFBF-8D49-49B5-8B81-68189735FC57}"/>
              </a:ext>
            </a:extLst>
          </p:cNvPr>
          <p:cNvGraphicFramePr>
            <a:graphicFrameLocks noGrp="1"/>
          </p:cNvGraphicFramePr>
          <p:nvPr>
            <p:extLst>
              <p:ext uri="{D42A27DB-BD31-4B8C-83A1-F6EECF244321}">
                <p14:modId xmlns:p14="http://schemas.microsoft.com/office/powerpoint/2010/main" val="4058902998"/>
              </p:ext>
            </p:extLst>
          </p:nvPr>
        </p:nvGraphicFramePr>
        <p:xfrm>
          <a:off x="1193800" y="1242180"/>
          <a:ext cx="10018486" cy="4851400"/>
        </p:xfrm>
        <a:graphic>
          <a:graphicData uri="http://schemas.openxmlformats.org/drawingml/2006/table">
            <a:tbl>
              <a:tblPr firstRow="1" bandRow="1">
                <a:tableStyleId>{5C22544A-7EE6-4342-B048-85BDC9FD1C3A}</a:tableStyleId>
              </a:tblPr>
              <a:tblGrid>
                <a:gridCol w="2888343">
                  <a:extLst>
                    <a:ext uri="{9D8B030D-6E8A-4147-A177-3AD203B41FA5}">
                      <a16:colId xmlns:a16="http://schemas.microsoft.com/office/drawing/2014/main" val="3883401884"/>
                    </a:ext>
                  </a:extLst>
                </a:gridCol>
                <a:gridCol w="7130143">
                  <a:extLst>
                    <a:ext uri="{9D8B030D-6E8A-4147-A177-3AD203B41FA5}">
                      <a16:colId xmlns:a16="http://schemas.microsoft.com/office/drawing/2014/main" val="3762682009"/>
                    </a:ext>
                  </a:extLst>
                </a:gridCol>
              </a:tblGrid>
              <a:tr h="370840">
                <a:tc>
                  <a:txBody>
                    <a:bodyPr/>
                    <a:lstStyle/>
                    <a:p>
                      <a:r>
                        <a:rPr lang="es-ES" dirty="0"/>
                        <a:t>KEYWORD</a:t>
                      </a:r>
                      <a:endParaRPr lang="en-GB" dirty="0"/>
                    </a:p>
                  </a:txBody>
                  <a:tcPr/>
                </a:tc>
                <a:tc>
                  <a:txBody>
                    <a:bodyPr/>
                    <a:lstStyle/>
                    <a:p>
                      <a:r>
                        <a:rPr lang="es-ES" dirty="0"/>
                        <a:t>DEFINITION</a:t>
                      </a:r>
                      <a:endParaRPr lang="en-GB" dirty="0"/>
                    </a:p>
                  </a:txBody>
                  <a:tcPr/>
                </a:tc>
                <a:extLst>
                  <a:ext uri="{0D108BD9-81ED-4DB2-BD59-A6C34878D82A}">
                    <a16:rowId xmlns:a16="http://schemas.microsoft.com/office/drawing/2014/main" val="2023109062"/>
                  </a:ext>
                </a:extLst>
              </a:tr>
              <a:tr h="370840">
                <a:tc>
                  <a:txBody>
                    <a:bodyPr/>
                    <a:lstStyle/>
                    <a:p>
                      <a:pPr algn="ctr"/>
                      <a:r>
                        <a:rPr lang="es-ES" sz="2400" b="1" dirty="0" err="1"/>
                        <a:t>population</a:t>
                      </a:r>
                      <a:endParaRPr lang="en-GB" sz="2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2400" dirty="0">
                          <a:latin typeface="Arial" panose="020B0604020202020204" pitchFamily="34" charset="0"/>
                          <a:cs typeface="Arial" panose="020B0604020202020204" pitchFamily="34" charset="0"/>
                        </a:rPr>
                        <a:t>an individual living thing.</a:t>
                      </a:r>
                    </a:p>
                    <a:p>
                      <a:endParaRPr lang="en-GB" sz="2400" dirty="0"/>
                    </a:p>
                  </a:txBody>
                  <a:tcPr/>
                </a:tc>
                <a:extLst>
                  <a:ext uri="{0D108BD9-81ED-4DB2-BD59-A6C34878D82A}">
                    <a16:rowId xmlns:a16="http://schemas.microsoft.com/office/drawing/2014/main" val="357358614"/>
                  </a:ext>
                </a:extLst>
              </a:tr>
              <a:tr h="370840">
                <a:tc>
                  <a:txBody>
                    <a:bodyPr/>
                    <a:lstStyle/>
                    <a:p>
                      <a:pPr algn="ctr"/>
                      <a:r>
                        <a:rPr lang="es-ES" sz="2400" b="1" dirty="0" err="1"/>
                        <a:t>organism</a:t>
                      </a:r>
                      <a:endParaRPr lang="en-GB" sz="2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2400" dirty="0">
                          <a:latin typeface="Arial" panose="020B0604020202020204" pitchFamily="34" charset="0"/>
                          <a:cs typeface="Arial" panose="020B0604020202020204" pitchFamily="34" charset="0"/>
                        </a:rPr>
                        <a:t>a group of populations living and interacting with each other in an area.</a:t>
                      </a:r>
                    </a:p>
                    <a:p>
                      <a:endParaRPr lang="en-GB" sz="2400" dirty="0"/>
                    </a:p>
                  </a:txBody>
                  <a:tcPr/>
                </a:tc>
                <a:extLst>
                  <a:ext uri="{0D108BD9-81ED-4DB2-BD59-A6C34878D82A}">
                    <a16:rowId xmlns:a16="http://schemas.microsoft.com/office/drawing/2014/main" val="1164657703"/>
                  </a:ext>
                </a:extLst>
              </a:tr>
              <a:tr h="370840">
                <a:tc>
                  <a:txBody>
                    <a:bodyPr/>
                    <a:lstStyle/>
                    <a:p>
                      <a:pPr algn="ctr"/>
                      <a:r>
                        <a:rPr lang="es-ES" sz="2400" b="1" dirty="0" err="1"/>
                        <a:t>ecosystem</a:t>
                      </a:r>
                      <a:endParaRPr lang="en-GB" sz="2400" b="1" dirty="0"/>
                    </a:p>
                  </a:txBody>
                  <a:tcPr/>
                </a:tc>
                <a:tc>
                  <a:txBody>
                    <a:bodyPr/>
                    <a:lstStyle/>
                    <a:p>
                      <a:r>
                        <a:rPr lang="en-US" altLang="en-US" sz="2400" dirty="0">
                          <a:latin typeface="Arial" panose="020B0604020202020204" pitchFamily="34" charset="0"/>
                          <a:cs typeface="Arial" panose="020B0604020202020204" pitchFamily="34" charset="0"/>
                        </a:rPr>
                        <a:t>a group of organisms of the same species who live in the same area at the same time</a:t>
                      </a:r>
                      <a:endParaRPr lang="en-GB" sz="2400" dirty="0"/>
                    </a:p>
                  </a:txBody>
                  <a:tcPr/>
                </a:tc>
                <a:extLst>
                  <a:ext uri="{0D108BD9-81ED-4DB2-BD59-A6C34878D82A}">
                    <a16:rowId xmlns:a16="http://schemas.microsoft.com/office/drawing/2014/main" val="4053109907"/>
                  </a:ext>
                </a:extLst>
              </a:tr>
              <a:tr h="370840">
                <a:tc>
                  <a:txBody>
                    <a:bodyPr/>
                    <a:lstStyle/>
                    <a:p>
                      <a:pPr algn="ctr"/>
                      <a:r>
                        <a:rPr lang="es-ES" sz="2400" b="1" dirty="0" err="1"/>
                        <a:t>community</a:t>
                      </a:r>
                      <a:endParaRPr lang="en-GB" sz="2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2400" dirty="0">
                          <a:latin typeface="Arial" panose="020B0604020202020204" pitchFamily="34" charset="0"/>
                          <a:cs typeface="Arial" panose="020B0604020202020204" pitchFamily="34" charset="0"/>
                        </a:rPr>
                        <a:t>all the environments on Earth that support life.</a:t>
                      </a:r>
                    </a:p>
                    <a:p>
                      <a:endParaRPr lang="en-GB" sz="2400" dirty="0"/>
                    </a:p>
                  </a:txBody>
                  <a:tcPr/>
                </a:tc>
                <a:extLst>
                  <a:ext uri="{0D108BD9-81ED-4DB2-BD59-A6C34878D82A}">
                    <a16:rowId xmlns:a16="http://schemas.microsoft.com/office/drawing/2014/main" val="1777547929"/>
                  </a:ext>
                </a:extLst>
              </a:tr>
              <a:tr h="370840">
                <a:tc>
                  <a:txBody>
                    <a:bodyPr/>
                    <a:lstStyle/>
                    <a:p>
                      <a:pPr algn="ctr"/>
                      <a:r>
                        <a:rPr lang="es-ES" sz="2400" b="1" dirty="0" err="1"/>
                        <a:t>biosphere</a:t>
                      </a:r>
                      <a:endParaRPr lang="en-GB" sz="2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2400" dirty="0"/>
                        <a:t>a community and its abiotic environment.</a:t>
                      </a:r>
                    </a:p>
                    <a:p>
                      <a:endParaRPr lang="en-GB" sz="2400" dirty="0"/>
                    </a:p>
                  </a:txBody>
                  <a:tcPr/>
                </a:tc>
                <a:extLst>
                  <a:ext uri="{0D108BD9-81ED-4DB2-BD59-A6C34878D82A}">
                    <a16:rowId xmlns:a16="http://schemas.microsoft.com/office/drawing/2014/main" val="1808191918"/>
                  </a:ext>
                </a:extLst>
              </a:tr>
            </a:tbl>
          </a:graphicData>
        </a:graphic>
      </p:graphicFrame>
      <p:sp>
        <p:nvSpPr>
          <p:cNvPr id="3" name="Rectangle 2">
            <a:extLst>
              <a:ext uri="{FF2B5EF4-FFF2-40B4-BE49-F238E27FC236}">
                <a16:creationId xmlns:a16="http://schemas.microsoft.com/office/drawing/2014/main" id="{25D6F663-0A73-434E-BD92-A28EAA50877B}"/>
              </a:ext>
            </a:extLst>
          </p:cNvPr>
          <p:cNvSpPr/>
          <p:nvPr/>
        </p:nvSpPr>
        <p:spPr>
          <a:xfrm>
            <a:off x="2778462" y="0"/>
            <a:ext cx="611257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Match these up</a:t>
            </a:r>
          </a:p>
        </p:txBody>
      </p:sp>
    </p:spTree>
    <p:extLst>
      <p:ext uri="{BB962C8B-B14F-4D97-AF65-F5344CB8AC3E}">
        <p14:creationId xmlns:p14="http://schemas.microsoft.com/office/powerpoint/2010/main" val="287310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EE26-C0EE-4194-B9E7-BDAEF2347987}"/>
              </a:ext>
            </a:extLst>
          </p:cNvPr>
          <p:cNvSpPr>
            <a:spLocks noGrp="1"/>
          </p:cNvSpPr>
          <p:nvPr>
            <p:ph type="title"/>
          </p:nvPr>
        </p:nvSpPr>
        <p:spPr/>
        <p:txBody>
          <a:bodyPr/>
          <a:lstStyle/>
          <a:p>
            <a:r>
              <a:rPr lang="es-ES" dirty="0" err="1"/>
              <a:t>Guess</a:t>
            </a:r>
            <a:r>
              <a:rPr lang="es-ES" dirty="0"/>
              <a:t> </a:t>
            </a:r>
            <a:r>
              <a:rPr lang="es-ES" dirty="0" err="1"/>
              <a:t>who</a:t>
            </a:r>
            <a:r>
              <a:rPr lang="es-ES" dirty="0"/>
              <a:t> </a:t>
            </a:r>
            <a:r>
              <a:rPr lang="es-ES" dirty="0" err="1"/>
              <a:t>lives</a:t>
            </a:r>
            <a:r>
              <a:rPr lang="es-ES" dirty="0"/>
              <a:t> </a:t>
            </a:r>
            <a:r>
              <a:rPr lang="es-ES" dirty="0" err="1"/>
              <a:t>here</a:t>
            </a:r>
            <a:endParaRPr lang="en-GB" dirty="0"/>
          </a:p>
        </p:txBody>
      </p:sp>
      <p:sp>
        <p:nvSpPr>
          <p:cNvPr id="5" name="Content Placeholder 4">
            <a:extLst>
              <a:ext uri="{FF2B5EF4-FFF2-40B4-BE49-F238E27FC236}">
                <a16:creationId xmlns:a16="http://schemas.microsoft.com/office/drawing/2014/main" id="{8CDAA6FC-7B79-B949-58FA-6F4E47E856C2}"/>
              </a:ext>
            </a:extLst>
          </p:cNvPr>
          <p:cNvSpPr>
            <a:spLocks noGrp="1"/>
          </p:cNvSpPr>
          <p:nvPr>
            <p:ph idx="1"/>
          </p:nvPr>
        </p:nvSpPr>
        <p:spPr/>
        <p:txBody>
          <a:bodyPr/>
          <a:lstStyle/>
          <a:p>
            <a:endParaRPr lang="en-ES"/>
          </a:p>
        </p:txBody>
      </p:sp>
      <p:pic>
        <p:nvPicPr>
          <p:cNvPr id="4" name="Picture 3" descr="A snake with a hat on its head&#10;&#10;Description automatically generated with low confidence">
            <a:extLst>
              <a:ext uri="{FF2B5EF4-FFF2-40B4-BE49-F238E27FC236}">
                <a16:creationId xmlns:a16="http://schemas.microsoft.com/office/drawing/2014/main" id="{9DE3C673-4723-448C-AC77-FCA43294E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2532" y="3592285"/>
            <a:ext cx="4909468" cy="2589989"/>
          </a:xfrm>
          <a:prstGeom prst="rect">
            <a:avLst/>
          </a:prstGeom>
        </p:spPr>
      </p:pic>
      <p:pic>
        <p:nvPicPr>
          <p:cNvPr id="5122" name="Picture 2" descr="Plastic Bottle Caps - Finn-Korkki">
            <a:extLst>
              <a:ext uri="{FF2B5EF4-FFF2-40B4-BE49-F238E27FC236}">
                <a16:creationId xmlns:a16="http://schemas.microsoft.com/office/drawing/2014/main" id="{3630C12F-27E2-41FC-BCB5-7B40C9972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23" y="1600200"/>
            <a:ext cx="5080907" cy="508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3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0" y="0"/>
            <a:ext cx="12050713" cy="1143000"/>
          </a:xfrm>
        </p:spPr>
        <p:txBody>
          <a:bodyPr/>
          <a:lstStyle/>
          <a:p>
            <a:fld id="{133796D0-B8DE-47D5-AE81-99FECB9C9907}" type="datetime2">
              <a:rPr lang="en-GB" altLang="en-US" sz="4000" u="sng" smtClean="0">
                <a:latin typeface="Arial" panose="020B0604020202020204" pitchFamily="34" charset="0"/>
                <a:cs typeface="Arial" panose="020B0604020202020204" pitchFamily="34" charset="0"/>
              </a:rPr>
              <a:t>Thursday, 23 May 2024</a:t>
            </a:fld>
            <a:r>
              <a:rPr lang="en-GB" altLang="en-US" sz="4000" u="sng" dirty="0">
                <a:latin typeface="Arial" panose="020B0604020202020204" pitchFamily="34" charset="0"/>
                <a:cs typeface="Arial" panose="020B0604020202020204" pitchFamily="34" charset="0"/>
              </a:rPr>
              <a:t> Other organisms’ homes</a:t>
            </a:r>
          </a:p>
        </p:txBody>
      </p:sp>
      <p:sp>
        <p:nvSpPr>
          <p:cNvPr id="3" name="TextBox 2">
            <a:extLst>
              <a:ext uri="{FF2B5EF4-FFF2-40B4-BE49-F238E27FC236}">
                <a16:creationId xmlns:a16="http://schemas.microsoft.com/office/drawing/2014/main" id="{6C286579-0D56-400D-B5F8-BF1AD2CAADBC}"/>
              </a:ext>
            </a:extLst>
          </p:cNvPr>
          <p:cNvSpPr txBox="1"/>
          <p:nvPr/>
        </p:nvSpPr>
        <p:spPr>
          <a:xfrm>
            <a:off x="214592" y="925895"/>
            <a:ext cx="8417689" cy="1200329"/>
          </a:xfrm>
          <a:prstGeom prst="rect">
            <a:avLst/>
          </a:prstGeom>
          <a:noFill/>
        </p:spPr>
        <p:txBody>
          <a:bodyPr wrap="none" rtlCol="0">
            <a:spAutoFit/>
          </a:bodyPr>
          <a:lstStyle/>
          <a:p>
            <a:r>
              <a:rPr lang="en-GB" sz="3600" dirty="0">
                <a:latin typeface="Arial" panose="020B0604020202020204" pitchFamily="34" charset="0"/>
                <a:cs typeface="Arial" panose="020B0604020202020204" pitchFamily="34" charset="0"/>
              </a:rPr>
              <a:t>Based on yesterday’s exploration </a:t>
            </a:r>
          </a:p>
          <a:p>
            <a:r>
              <a:rPr lang="en-GB" sz="3600" dirty="0">
                <a:latin typeface="Arial" panose="020B0604020202020204" pitchFamily="34" charset="0"/>
                <a:cs typeface="Arial" panose="020B0604020202020204" pitchFamily="34" charset="0"/>
              </a:rPr>
              <a:t>explain whether or not these homes are:</a:t>
            </a:r>
          </a:p>
        </p:txBody>
      </p:sp>
      <p:sp>
        <p:nvSpPr>
          <p:cNvPr id="4" name="TextBox 3">
            <a:extLst>
              <a:ext uri="{FF2B5EF4-FFF2-40B4-BE49-F238E27FC236}">
                <a16:creationId xmlns:a16="http://schemas.microsoft.com/office/drawing/2014/main" id="{69C607F9-8BC1-454C-80EF-53AA18820551}"/>
              </a:ext>
            </a:extLst>
          </p:cNvPr>
          <p:cNvSpPr txBox="1"/>
          <p:nvPr/>
        </p:nvSpPr>
        <p:spPr>
          <a:xfrm>
            <a:off x="1621971" y="4802829"/>
            <a:ext cx="5257800"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Permanent or temporary?</a:t>
            </a:r>
          </a:p>
        </p:txBody>
      </p:sp>
      <p:sp>
        <p:nvSpPr>
          <p:cNvPr id="8" name="TextBox 7">
            <a:extLst>
              <a:ext uri="{FF2B5EF4-FFF2-40B4-BE49-F238E27FC236}">
                <a16:creationId xmlns:a16="http://schemas.microsoft.com/office/drawing/2014/main" id="{40BB9A23-DE57-46DF-B75A-373829C6B26A}"/>
              </a:ext>
            </a:extLst>
          </p:cNvPr>
          <p:cNvSpPr txBox="1"/>
          <p:nvPr/>
        </p:nvSpPr>
        <p:spPr>
          <a:xfrm>
            <a:off x="1621972" y="2690297"/>
            <a:ext cx="5257800"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Sophisticated or simple?</a:t>
            </a:r>
          </a:p>
        </p:txBody>
      </p:sp>
      <p:sp>
        <p:nvSpPr>
          <p:cNvPr id="9" name="TextBox 8">
            <a:extLst>
              <a:ext uri="{FF2B5EF4-FFF2-40B4-BE49-F238E27FC236}">
                <a16:creationId xmlns:a16="http://schemas.microsoft.com/office/drawing/2014/main" id="{FD8016BF-2151-41F7-8297-71A9B7E6487E}"/>
              </a:ext>
            </a:extLst>
          </p:cNvPr>
          <p:cNvSpPr txBox="1"/>
          <p:nvPr/>
        </p:nvSpPr>
        <p:spPr>
          <a:xfrm>
            <a:off x="1621971" y="3428998"/>
            <a:ext cx="8458199"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For individual families or for large colonies?</a:t>
            </a:r>
          </a:p>
        </p:txBody>
      </p:sp>
      <p:sp>
        <p:nvSpPr>
          <p:cNvPr id="10" name="TextBox 9">
            <a:extLst>
              <a:ext uri="{FF2B5EF4-FFF2-40B4-BE49-F238E27FC236}">
                <a16:creationId xmlns:a16="http://schemas.microsoft.com/office/drawing/2014/main" id="{C9CE6E9D-E82E-436D-92AF-34CF9A5AFA42}"/>
              </a:ext>
            </a:extLst>
          </p:cNvPr>
          <p:cNvSpPr txBox="1"/>
          <p:nvPr/>
        </p:nvSpPr>
        <p:spPr>
          <a:xfrm>
            <a:off x="1621971" y="4218054"/>
            <a:ext cx="8458199"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Comfortable?</a:t>
            </a:r>
          </a:p>
        </p:txBody>
      </p:sp>
      <p:sp>
        <p:nvSpPr>
          <p:cNvPr id="11" name="Title 1">
            <a:extLst>
              <a:ext uri="{FF2B5EF4-FFF2-40B4-BE49-F238E27FC236}">
                <a16:creationId xmlns:a16="http://schemas.microsoft.com/office/drawing/2014/main" id="{2763B685-FBCC-49A0-9DF8-1DD8048E75F4}"/>
              </a:ext>
            </a:extLst>
          </p:cNvPr>
          <p:cNvSpPr txBox="1">
            <a:spLocks/>
          </p:cNvSpPr>
          <p:nvPr/>
        </p:nvSpPr>
        <p:spPr>
          <a:xfrm>
            <a:off x="478972" y="5675775"/>
            <a:ext cx="11898086" cy="924475"/>
          </a:xfrm>
          <a:prstGeom prst="rect">
            <a:avLst/>
          </a:prstGeom>
        </p:spPr>
        <p:txBody>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err="1">
                <a:highlight>
                  <a:srgbClr val="FFFF00"/>
                </a:highlight>
              </a:rPr>
              <a:t>What</a:t>
            </a:r>
            <a:r>
              <a:rPr lang="es-ES" dirty="0">
                <a:highlight>
                  <a:srgbClr val="FFFF00"/>
                </a:highlight>
              </a:rPr>
              <a:t> do </a:t>
            </a:r>
            <a:r>
              <a:rPr lang="es-ES" dirty="0" err="1">
                <a:highlight>
                  <a:srgbClr val="FFFF00"/>
                </a:highlight>
              </a:rPr>
              <a:t>the</a:t>
            </a:r>
            <a:r>
              <a:rPr lang="es-ES" dirty="0">
                <a:highlight>
                  <a:srgbClr val="FFFF00"/>
                </a:highlight>
              </a:rPr>
              <a:t> </a:t>
            </a:r>
            <a:r>
              <a:rPr lang="es-ES" dirty="0" err="1">
                <a:highlight>
                  <a:srgbClr val="FFFF00"/>
                </a:highlight>
              </a:rPr>
              <a:t>homes</a:t>
            </a:r>
            <a:r>
              <a:rPr lang="es-ES" dirty="0">
                <a:highlight>
                  <a:srgbClr val="FFFF00"/>
                </a:highlight>
              </a:rPr>
              <a:t> </a:t>
            </a:r>
            <a:r>
              <a:rPr lang="es-ES" dirty="0" err="1">
                <a:highlight>
                  <a:srgbClr val="FFFF00"/>
                </a:highlight>
              </a:rPr>
              <a:t>provide</a:t>
            </a:r>
            <a:r>
              <a:rPr lang="es-ES" dirty="0">
                <a:highlight>
                  <a:srgbClr val="FFFF00"/>
                </a:highlight>
              </a:rPr>
              <a:t> </a:t>
            </a:r>
            <a:r>
              <a:rPr lang="es-ES" dirty="0" err="1">
                <a:highlight>
                  <a:srgbClr val="FFFF00"/>
                </a:highlight>
              </a:rPr>
              <a:t>for</a:t>
            </a:r>
            <a:r>
              <a:rPr lang="es-ES" dirty="0">
                <a:highlight>
                  <a:srgbClr val="FFFF00"/>
                </a:highlight>
              </a:rPr>
              <a:t> </a:t>
            </a:r>
            <a:r>
              <a:rPr lang="es-ES" dirty="0" err="1">
                <a:highlight>
                  <a:srgbClr val="FFFF00"/>
                </a:highlight>
              </a:rPr>
              <a:t>the</a:t>
            </a:r>
            <a:r>
              <a:rPr lang="es-ES" dirty="0">
                <a:highlight>
                  <a:srgbClr val="FFFF00"/>
                </a:highlight>
              </a:rPr>
              <a:t> </a:t>
            </a:r>
            <a:r>
              <a:rPr lang="es-ES" dirty="0" err="1">
                <a:highlight>
                  <a:srgbClr val="FFFF00"/>
                </a:highlight>
              </a:rPr>
              <a:t>organism</a:t>
            </a:r>
            <a:r>
              <a:rPr lang="es-ES" dirty="0">
                <a:highlight>
                  <a:srgbClr val="FFFF00"/>
                </a:highlight>
              </a:rPr>
              <a:t>?</a:t>
            </a:r>
            <a:endParaRPr lang="en-GB" dirty="0">
              <a:highlight>
                <a:srgbClr val="FFFF00"/>
              </a:highlight>
            </a:endParaRPr>
          </a:p>
        </p:txBody>
      </p:sp>
      <p:pic>
        <p:nvPicPr>
          <p:cNvPr id="12" name="Picture 2" descr="Think | Pair | Share | Formative Assessment">
            <a:extLst>
              <a:ext uri="{FF2B5EF4-FFF2-40B4-BE49-F238E27FC236}">
                <a16:creationId xmlns:a16="http://schemas.microsoft.com/office/drawing/2014/main" id="{95993207-E267-4A5F-893C-5AFD02083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873" y="861481"/>
            <a:ext cx="3446309" cy="266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31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F352-1C43-49F9-8B45-D320B669F296}"/>
              </a:ext>
            </a:extLst>
          </p:cNvPr>
          <p:cNvSpPr>
            <a:spLocks noGrp="1"/>
          </p:cNvSpPr>
          <p:nvPr>
            <p:ph type="title"/>
          </p:nvPr>
        </p:nvSpPr>
        <p:spPr/>
        <p:txBody>
          <a:bodyPr/>
          <a:lstStyle/>
          <a:p>
            <a:r>
              <a:rPr lang="es-ES" dirty="0" err="1"/>
              <a:t>Where</a:t>
            </a:r>
            <a:r>
              <a:rPr lang="es-ES" dirty="0"/>
              <a:t> </a:t>
            </a:r>
            <a:r>
              <a:rPr lang="es-ES" dirty="0" err="1"/>
              <a:t>organisms</a:t>
            </a:r>
            <a:r>
              <a:rPr lang="es-ES" dirty="0"/>
              <a:t> </a:t>
            </a:r>
            <a:r>
              <a:rPr lang="es-ES" dirty="0" err="1"/>
              <a:t>live</a:t>
            </a:r>
            <a:r>
              <a:rPr lang="es-ES" dirty="0"/>
              <a:t> </a:t>
            </a:r>
            <a:r>
              <a:rPr lang="es-ES" dirty="0" err="1"/>
              <a:t>is</a:t>
            </a:r>
            <a:r>
              <a:rPr lang="es-ES" dirty="0"/>
              <a:t> </a:t>
            </a:r>
            <a:r>
              <a:rPr lang="es-ES" dirty="0" err="1"/>
              <a:t>their</a:t>
            </a:r>
            <a:r>
              <a:rPr lang="es-ES" dirty="0"/>
              <a:t> </a:t>
            </a:r>
            <a:r>
              <a:rPr lang="es-ES" dirty="0" err="1"/>
              <a:t>habitat</a:t>
            </a:r>
            <a:endParaRPr lang="en-GB" dirty="0"/>
          </a:p>
        </p:txBody>
      </p:sp>
      <p:sp>
        <p:nvSpPr>
          <p:cNvPr id="3" name="Content Placeholder 2">
            <a:extLst>
              <a:ext uri="{FF2B5EF4-FFF2-40B4-BE49-F238E27FC236}">
                <a16:creationId xmlns:a16="http://schemas.microsoft.com/office/drawing/2014/main" id="{8DB040F9-09D8-404A-B560-E2A8F04505B7}"/>
              </a:ext>
            </a:extLst>
          </p:cNvPr>
          <p:cNvSpPr>
            <a:spLocks noGrp="1"/>
          </p:cNvSpPr>
          <p:nvPr>
            <p:ph idx="1"/>
          </p:nvPr>
        </p:nvSpPr>
        <p:spPr/>
        <p:txBody>
          <a:bodyPr/>
          <a:lstStyle/>
          <a:p>
            <a:r>
              <a:rPr lang="en-GB" dirty="0"/>
              <a:t>The main components of a habitat are shelter, water, food and space.</a:t>
            </a:r>
          </a:p>
        </p:txBody>
      </p:sp>
      <p:pic>
        <p:nvPicPr>
          <p:cNvPr id="5" name="Picture 4" descr="A picture containing graphical user interface&#10;&#10;Description automatically generated">
            <a:extLst>
              <a:ext uri="{FF2B5EF4-FFF2-40B4-BE49-F238E27FC236}">
                <a16:creationId xmlns:a16="http://schemas.microsoft.com/office/drawing/2014/main" id="{2A7AB49E-4463-4090-B313-0D54F5F40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74" y="2449285"/>
            <a:ext cx="10530015" cy="3515405"/>
          </a:xfrm>
          <a:prstGeom prst="rect">
            <a:avLst/>
          </a:prstGeom>
        </p:spPr>
      </p:pic>
    </p:spTree>
    <p:extLst>
      <p:ext uri="{BB962C8B-B14F-4D97-AF65-F5344CB8AC3E}">
        <p14:creationId xmlns:p14="http://schemas.microsoft.com/office/powerpoint/2010/main" val="2608298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EB48-DEB3-44F6-A1BB-52EC1362C035}"/>
              </a:ext>
            </a:extLst>
          </p:cNvPr>
          <p:cNvSpPr>
            <a:spLocks noGrp="1"/>
          </p:cNvSpPr>
          <p:nvPr>
            <p:ph type="title"/>
          </p:nvPr>
        </p:nvSpPr>
        <p:spPr/>
        <p:txBody>
          <a:bodyPr/>
          <a:lstStyle/>
          <a:p>
            <a:r>
              <a:rPr lang="es-ES" dirty="0"/>
              <a:t>A </a:t>
            </a:r>
            <a:r>
              <a:rPr lang="es-ES" dirty="0" err="1"/>
              <a:t>shelter</a:t>
            </a:r>
            <a:r>
              <a:rPr lang="es-ES" dirty="0"/>
              <a:t> </a:t>
            </a:r>
            <a:r>
              <a:rPr lang="es-ES" dirty="0" err="1"/>
              <a:t>provides</a:t>
            </a:r>
            <a:r>
              <a:rPr lang="es-ES" dirty="0"/>
              <a:t> </a:t>
            </a:r>
            <a:r>
              <a:rPr lang="es-ES" dirty="0" err="1"/>
              <a:t>insulation</a:t>
            </a:r>
            <a:endParaRPr lang="en-GB" dirty="0"/>
          </a:p>
        </p:txBody>
      </p:sp>
      <p:pic>
        <p:nvPicPr>
          <p:cNvPr id="5" name="Content Placeholder 4" descr="A picture containing ground, outdoor, rock, outdoor object&#10;&#10;Description automatically generated">
            <a:extLst>
              <a:ext uri="{FF2B5EF4-FFF2-40B4-BE49-F238E27FC236}">
                <a16:creationId xmlns:a16="http://schemas.microsoft.com/office/drawing/2014/main" id="{B96846FF-154A-4FF2-87F9-6650931DE8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8500" y="2813844"/>
            <a:ext cx="3175000" cy="2374900"/>
          </a:xfrm>
        </p:spPr>
      </p:pic>
      <p:pic>
        <p:nvPicPr>
          <p:cNvPr id="3078" name="Picture 6" descr="Do birds need feathers? - Quora">
            <a:extLst>
              <a:ext uri="{FF2B5EF4-FFF2-40B4-BE49-F238E27FC236}">
                <a16:creationId xmlns:a16="http://schemas.microsoft.com/office/drawing/2014/main" id="{C3789F40-6020-44B0-BBC7-085B20013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2162060"/>
            <a:ext cx="5400675" cy="41366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outdoor, ground, rock, rocky&#10;&#10;Description automatically generated">
            <a:extLst>
              <a:ext uri="{FF2B5EF4-FFF2-40B4-BE49-F238E27FC236}">
                <a16:creationId xmlns:a16="http://schemas.microsoft.com/office/drawing/2014/main" id="{BAA4BD78-8B7E-4BE9-B379-4FB7D9366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12" y="0"/>
            <a:ext cx="4865788" cy="3707267"/>
          </a:xfrm>
          <a:prstGeom prst="rect">
            <a:avLst/>
          </a:prstGeom>
        </p:spPr>
      </p:pic>
    </p:spTree>
    <p:extLst>
      <p:ext uri="{BB962C8B-B14F-4D97-AF65-F5344CB8AC3E}">
        <p14:creationId xmlns:p14="http://schemas.microsoft.com/office/powerpoint/2010/main" val="3448586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6975-AEB1-4D33-849C-04D5367152CD}"/>
              </a:ext>
            </a:extLst>
          </p:cNvPr>
          <p:cNvSpPr>
            <a:spLocks noGrp="1"/>
          </p:cNvSpPr>
          <p:nvPr>
            <p:ph type="title"/>
          </p:nvPr>
        </p:nvSpPr>
        <p:spPr/>
        <p:txBody>
          <a:bodyPr/>
          <a:lstStyle/>
          <a:p>
            <a:r>
              <a:rPr lang="es-ES" dirty="0"/>
              <a:t>A </a:t>
            </a:r>
            <a:r>
              <a:rPr lang="es-ES" dirty="0" err="1"/>
              <a:t>shelter</a:t>
            </a:r>
            <a:r>
              <a:rPr lang="es-ES" dirty="0"/>
              <a:t> can be </a:t>
            </a:r>
            <a:r>
              <a:rPr lang="es-ES" dirty="0" err="1"/>
              <a:t>water-proof</a:t>
            </a:r>
            <a:endParaRPr lang="en-GB" dirty="0"/>
          </a:p>
        </p:txBody>
      </p:sp>
      <p:pic>
        <p:nvPicPr>
          <p:cNvPr id="7" name="Content Placeholder 6" descr="A picture containing rock&#10;&#10;Description automatically generated">
            <a:extLst>
              <a:ext uri="{FF2B5EF4-FFF2-40B4-BE49-F238E27FC236}">
                <a16:creationId xmlns:a16="http://schemas.microsoft.com/office/drawing/2014/main" id="{8C36D28E-607F-4EF8-8AA8-8817C4E750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3153" y="1825625"/>
            <a:ext cx="5885694" cy="4351338"/>
          </a:xfrm>
        </p:spPr>
      </p:pic>
      <p:sp>
        <p:nvSpPr>
          <p:cNvPr id="9" name="TextBox 8">
            <a:extLst>
              <a:ext uri="{FF2B5EF4-FFF2-40B4-BE49-F238E27FC236}">
                <a16:creationId xmlns:a16="http://schemas.microsoft.com/office/drawing/2014/main" id="{5A598E7C-78D2-4366-885E-5A75F815004F}"/>
              </a:ext>
            </a:extLst>
          </p:cNvPr>
          <p:cNvSpPr txBox="1"/>
          <p:nvPr/>
        </p:nvSpPr>
        <p:spPr>
          <a:xfrm>
            <a:off x="1589314" y="5769429"/>
            <a:ext cx="7494814" cy="584775"/>
          </a:xfrm>
          <a:prstGeom prst="rect">
            <a:avLst/>
          </a:prstGeom>
          <a:noFill/>
        </p:spPr>
        <p:txBody>
          <a:bodyPr wrap="square">
            <a:spAutoFit/>
          </a:bodyPr>
          <a:lstStyle/>
          <a:p>
            <a:r>
              <a:rPr lang="en-GB" dirty="0"/>
              <a:t>A nest of caddisfly larvae sits on </a:t>
            </a:r>
            <a:r>
              <a:rPr lang="en-GB" sz="3200" dirty="0"/>
              <a:t>a stream bottom</a:t>
            </a:r>
            <a:endParaRPr lang="en-GB" dirty="0"/>
          </a:p>
        </p:txBody>
      </p:sp>
      <p:pic>
        <p:nvPicPr>
          <p:cNvPr id="10" name="Content Placeholder 4" descr="A picture containing grass, tree, outdoor, nature&#10;&#10;Description automatically generated">
            <a:extLst>
              <a:ext uri="{FF2B5EF4-FFF2-40B4-BE49-F238E27FC236}">
                <a16:creationId xmlns:a16="http://schemas.microsoft.com/office/drawing/2014/main" id="{F6B9FA76-1691-4EFD-A489-3E0EDE8FF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28" y="1600200"/>
            <a:ext cx="5246914" cy="4037664"/>
          </a:xfrm>
          <a:prstGeom prst="rect">
            <a:avLst/>
          </a:prstGeom>
        </p:spPr>
      </p:pic>
    </p:spTree>
    <p:extLst>
      <p:ext uri="{BB962C8B-B14F-4D97-AF65-F5344CB8AC3E}">
        <p14:creationId xmlns:p14="http://schemas.microsoft.com/office/powerpoint/2010/main" val="688088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5E68-CE1B-483E-BB0C-26FB197B5F88}"/>
              </a:ext>
            </a:extLst>
          </p:cNvPr>
          <p:cNvSpPr>
            <a:spLocks noGrp="1"/>
          </p:cNvSpPr>
          <p:nvPr>
            <p:ph type="title"/>
          </p:nvPr>
        </p:nvSpPr>
        <p:spPr/>
        <p:txBody>
          <a:bodyPr/>
          <a:lstStyle/>
          <a:p>
            <a:r>
              <a:rPr lang="es-ES" dirty="0"/>
              <a:t>A </a:t>
            </a:r>
            <a:r>
              <a:rPr lang="es-ES" dirty="0" err="1"/>
              <a:t>shelter</a:t>
            </a:r>
            <a:r>
              <a:rPr lang="es-ES" dirty="0"/>
              <a:t> can </a:t>
            </a:r>
            <a:r>
              <a:rPr lang="es-ES" dirty="0" err="1"/>
              <a:t>blend</a:t>
            </a:r>
            <a:r>
              <a:rPr lang="es-ES" dirty="0"/>
              <a:t> in </a:t>
            </a:r>
            <a:r>
              <a:rPr lang="es-ES" dirty="0" err="1"/>
              <a:t>with</a:t>
            </a:r>
            <a:r>
              <a:rPr lang="es-ES" dirty="0"/>
              <a:t> </a:t>
            </a:r>
            <a:r>
              <a:rPr lang="es-ES" dirty="0" err="1"/>
              <a:t>the</a:t>
            </a:r>
            <a:r>
              <a:rPr lang="es-ES" dirty="0"/>
              <a:t> </a:t>
            </a:r>
            <a:r>
              <a:rPr lang="es-ES" dirty="0" err="1"/>
              <a:t>environment</a:t>
            </a:r>
            <a:r>
              <a:rPr lang="es-ES" dirty="0"/>
              <a:t> </a:t>
            </a:r>
            <a:r>
              <a:rPr lang="es-ES" dirty="0" err="1"/>
              <a:t>for</a:t>
            </a:r>
            <a:r>
              <a:rPr lang="es-ES" dirty="0"/>
              <a:t> safety</a:t>
            </a:r>
            <a:endParaRPr lang="en-GB" dirty="0"/>
          </a:p>
        </p:txBody>
      </p:sp>
      <p:pic>
        <p:nvPicPr>
          <p:cNvPr id="5" name="Content Placeholder 4" descr="A picture containing bird, tree, outdoor, branch&#10;&#10;Description automatically generated">
            <a:extLst>
              <a:ext uri="{FF2B5EF4-FFF2-40B4-BE49-F238E27FC236}">
                <a16:creationId xmlns:a16="http://schemas.microsoft.com/office/drawing/2014/main" id="{27594E8C-D73A-4AD8-865D-88407DD4DE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6050" y="3423444"/>
            <a:ext cx="1739900" cy="1155700"/>
          </a:xfrm>
        </p:spPr>
      </p:pic>
      <p:pic>
        <p:nvPicPr>
          <p:cNvPr id="7" name="Picture 6" descr="A picture containing grass, hay, pile, dry&#10;&#10;Description automatically generated">
            <a:extLst>
              <a:ext uri="{FF2B5EF4-FFF2-40B4-BE49-F238E27FC236}">
                <a16:creationId xmlns:a16="http://schemas.microsoft.com/office/drawing/2014/main" id="{26763CEC-B8AE-42A8-88B8-678183D8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68" y="2673406"/>
            <a:ext cx="4556533" cy="2839811"/>
          </a:xfrm>
          <a:prstGeom prst="rect">
            <a:avLst/>
          </a:prstGeom>
        </p:spPr>
      </p:pic>
    </p:spTree>
    <p:extLst>
      <p:ext uri="{BB962C8B-B14F-4D97-AF65-F5344CB8AC3E}">
        <p14:creationId xmlns:p14="http://schemas.microsoft.com/office/powerpoint/2010/main" val="936934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GB" altLang="en-US"/>
              <a:t>Other peoples’ homes</a:t>
            </a:r>
          </a:p>
        </p:txBody>
      </p:sp>
      <p:sp>
        <p:nvSpPr>
          <p:cNvPr id="3" name="Content Placeholder 2">
            <a:extLst>
              <a:ext uri="{FF2B5EF4-FFF2-40B4-BE49-F238E27FC236}">
                <a16:creationId xmlns:a16="http://schemas.microsoft.com/office/drawing/2014/main" id="{B88F4213-9821-C8AB-15BE-28E44FF9A87A}"/>
              </a:ext>
            </a:extLst>
          </p:cNvPr>
          <p:cNvSpPr>
            <a:spLocks noGrp="1"/>
          </p:cNvSpPr>
          <p:nvPr>
            <p:ph idx="1"/>
          </p:nvPr>
        </p:nvSpPr>
        <p:spPr/>
        <p:txBody>
          <a:bodyPr/>
          <a:lstStyle/>
          <a:p>
            <a:endParaRPr lang="en-ES"/>
          </a:p>
        </p:txBody>
      </p:sp>
      <p:pic>
        <p:nvPicPr>
          <p:cNvPr id="5" name="Picture 4" descr="A building with a thatched roof&#10;&#10;Description automatically generated with low confidence">
            <a:extLst>
              <a:ext uri="{FF2B5EF4-FFF2-40B4-BE49-F238E27FC236}">
                <a16:creationId xmlns:a16="http://schemas.microsoft.com/office/drawing/2014/main" id="{9414CDB8-DB21-4DF8-82E0-69AF6150939E}"/>
              </a:ext>
            </a:extLst>
          </p:cNvPr>
          <p:cNvPicPr>
            <a:picLocks noChangeAspect="1"/>
          </p:cNvPicPr>
          <p:nvPr/>
        </p:nvPicPr>
        <p:blipFill rotWithShape="1">
          <a:blip r:embed="rId3">
            <a:extLst>
              <a:ext uri="{28A0092B-C50C-407E-A947-70E740481C1C}">
                <a14:useLocalDpi xmlns:a14="http://schemas.microsoft.com/office/drawing/2010/main" val="0"/>
              </a:ext>
            </a:extLst>
          </a:blip>
          <a:srcRect t="19596" r="-2" b="16514"/>
          <a:stretch/>
        </p:blipFill>
        <p:spPr>
          <a:xfrm>
            <a:off x="1345923" y="1600200"/>
            <a:ext cx="9500149" cy="4051437"/>
          </a:xfrm>
          <a:prstGeom prst="rect">
            <a:avLst/>
          </a:prstGeom>
          <a:noFill/>
        </p:spPr>
      </p:pic>
      <p:sp>
        <p:nvSpPr>
          <p:cNvPr id="6" name="TextBox 5">
            <a:extLst>
              <a:ext uri="{FF2B5EF4-FFF2-40B4-BE49-F238E27FC236}">
                <a16:creationId xmlns:a16="http://schemas.microsoft.com/office/drawing/2014/main" id="{32EADDE5-354D-4925-9847-60D77398046B}"/>
              </a:ext>
            </a:extLst>
          </p:cNvPr>
          <p:cNvSpPr txBox="1"/>
          <p:nvPr/>
        </p:nvSpPr>
        <p:spPr>
          <a:xfrm>
            <a:off x="856066" y="5804702"/>
            <a:ext cx="10889456" cy="523220"/>
          </a:xfrm>
          <a:prstGeom prst="rect">
            <a:avLst/>
          </a:prstGeom>
          <a:noFill/>
        </p:spPr>
        <p:txBody>
          <a:bodyPr wrap="none" rtlCol="0">
            <a:spAutoFit/>
          </a:bodyPr>
          <a:lstStyle/>
          <a:p>
            <a:r>
              <a:rPr lang="en-GB" sz="2800" b="1" dirty="0">
                <a:latin typeface="Arial" panose="020B0604020202020204" pitchFamily="34" charset="0"/>
                <a:cs typeface="Arial" panose="020B0604020202020204" pitchFamily="34" charset="0"/>
              </a:rPr>
              <a:t>Outline</a:t>
            </a:r>
            <a:r>
              <a:rPr lang="en-GB" sz="2800" dirty="0">
                <a:latin typeface="Arial" panose="020B0604020202020204" pitchFamily="34" charset="0"/>
                <a:cs typeface="Arial" panose="020B0604020202020204" pitchFamily="34" charset="0"/>
              </a:rPr>
              <a:t> ways in which this home is similar and/or different to yours.</a:t>
            </a:r>
          </a:p>
        </p:txBody>
      </p:sp>
    </p:spTree>
    <p:extLst>
      <p:ext uri="{BB962C8B-B14F-4D97-AF65-F5344CB8AC3E}">
        <p14:creationId xmlns:p14="http://schemas.microsoft.com/office/powerpoint/2010/main" val="359685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B681-56EB-44F8-83B7-D3B7B05575BD}"/>
              </a:ext>
            </a:extLst>
          </p:cNvPr>
          <p:cNvSpPr>
            <a:spLocks noGrp="1"/>
          </p:cNvSpPr>
          <p:nvPr>
            <p:ph type="title"/>
          </p:nvPr>
        </p:nvSpPr>
        <p:spPr/>
        <p:txBody>
          <a:bodyPr/>
          <a:lstStyle/>
          <a:p>
            <a:r>
              <a:rPr lang="es-ES" dirty="0" err="1"/>
              <a:t>Extensions</a:t>
            </a:r>
            <a:r>
              <a:rPr lang="es-ES" dirty="0"/>
              <a:t> </a:t>
            </a:r>
            <a:endParaRPr lang="en-GB" dirty="0"/>
          </a:p>
        </p:txBody>
      </p:sp>
      <p:sp>
        <p:nvSpPr>
          <p:cNvPr id="3" name="Content Placeholder 2">
            <a:extLst>
              <a:ext uri="{FF2B5EF4-FFF2-40B4-BE49-F238E27FC236}">
                <a16:creationId xmlns:a16="http://schemas.microsoft.com/office/drawing/2014/main" id="{2666C185-6C9E-441E-B9D3-53A03E051F8B}"/>
              </a:ext>
            </a:extLst>
          </p:cNvPr>
          <p:cNvSpPr>
            <a:spLocks noGrp="1"/>
          </p:cNvSpPr>
          <p:nvPr>
            <p:ph idx="1"/>
          </p:nvPr>
        </p:nvSpPr>
        <p:spPr/>
        <p:txBody>
          <a:bodyPr/>
          <a:lstStyle/>
          <a:p>
            <a:r>
              <a:rPr lang="en-GB" dirty="0"/>
              <a:t>Read this article Why these birds carry flames with their beaks.</a:t>
            </a:r>
            <a:endParaRPr lang="en-GB" dirty="0">
              <a:hlinkClick r:id="rId2"/>
            </a:endParaRPr>
          </a:p>
          <a:p>
            <a:r>
              <a:rPr lang="en-GB" dirty="0">
                <a:hlinkClick r:id="rId2"/>
              </a:rPr>
              <a:t>https://www.nationalgeographic.com/animals/article/wildfires-birds-animals-australia</a:t>
            </a:r>
            <a:endParaRPr lang="en-GB" dirty="0"/>
          </a:p>
          <a:p>
            <a:endParaRPr lang="en-GB" dirty="0"/>
          </a:p>
          <a:p>
            <a:r>
              <a:rPr lang="en-GB" dirty="0"/>
              <a:t>                                                  Or </a:t>
            </a:r>
          </a:p>
          <a:p>
            <a:endParaRPr lang="en-GB" dirty="0"/>
          </a:p>
          <a:p>
            <a:r>
              <a:rPr lang="en-GB" dirty="0"/>
              <a:t>Watch this video </a:t>
            </a:r>
            <a:r>
              <a:rPr lang="es-ES" dirty="0"/>
              <a:t>7 NESTS THAT WILL CHANGE THE WAY YOU THINK ABOUT BIRDS</a:t>
            </a:r>
            <a:endParaRPr lang="en-GB" dirty="0"/>
          </a:p>
          <a:p>
            <a:r>
              <a:rPr lang="en-GB" dirty="0">
                <a:hlinkClick r:id="rId3"/>
              </a:rPr>
              <a:t>https://www.youtube.com/watch?v=mhWDCcBhxLQ</a:t>
            </a:r>
            <a:endParaRPr lang="en-GB" dirty="0"/>
          </a:p>
          <a:p>
            <a:endParaRPr lang="en-GB" dirty="0"/>
          </a:p>
          <a:p>
            <a:endParaRPr lang="en-GB" dirty="0"/>
          </a:p>
          <a:p>
            <a:endParaRPr lang="en-GB" dirty="0"/>
          </a:p>
        </p:txBody>
      </p:sp>
    </p:spTree>
    <p:extLst>
      <p:ext uri="{BB962C8B-B14F-4D97-AF65-F5344CB8AC3E}">
        <p14:creationId xmlns:p14="http://schemas.microsoft.com/office/powerpoint/2010/main" val="3285000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B2462-0DC0-4825-B25F-366057C6721C}"/>
              </a:ext>
            </a:extLst>
          </p:cNvPr>
          <p:cNvSpPr>
            <a:spLocks noGrp="1"/>
          </p:cNvSpPr>
          <p:nvPr>
            <p:ph type="title"/>
          </p:nvPr>
        </p:nvSpPr>
        <p:spPr/>
        <p:txBody>
          <a:bodyPr/>
          <a:lstStyle/>
          <a:p>
            <a:r>
              <a:rPr lang="es-ES"/>
              <a:t>Fire-proof or not</a:t>
            </a:r>
            <a:endParaRPr lang="en-GB" dirty="0"/>
          </a:p>
        </p:txBody>
      </p:sp>
      <p:sp>
        <p:nvSpPr>
          <p:cNvPr id="8" name="Content Placeholder 7">
            <a:extLst>
              <a:ext uri="{FF2B5EF4-FFF2-40B4-BE49-F238E27FC236}">
                <a16:creationId xmlns:a16="http://schemas.microsoft.com/office/drawing/2014/main" id="{CCC8BEBD-84D1-87EA-11F9-EB006687E29F}"/>
              </a:ext>
            </a:extLst>
          </p:cNvPr>
          <p:cNvSpPr>
            <a:spLocks noGrp="1"/>
          </p:cNvSpPr>
          <p:nvPr>
            <p:ph sz="half" idx="1"/>
          </p:nvPr>
        </p:nvSpPr>
        <p:spPr/>
        <p:txBody>
          <a:bodyPr/>
          <a:lstStyle/>
          <a:p>
            <a:endParaRPr lang="en-ES"/>
          </a:p>
        </p:txBody>
      </p:sp>
      <p:sp>
        <p:nvSpPr>
          <p:cNvPr id="3" name="Content Placeholder 2">
            <a:extLst>
              <a:ext uri="{FF2B5EF4-FFF2-40B4-BE49-F238E27FC236}">
                <a16:creationId xmlns:a16="http://schemas.microsoft.com/office/drawing/2014/main" id="{77FEF10E-6B26-4FF6-B40D-BDB4E98F5CCF}"/>
              </a:ext>
            </a:extLst>
          </p:cNvPr>
          <p:cNvSpPr>
            <a:spLocks noGrp="1"/>
          </p:cNvSpPr>
          <p:nvPr>
            <p:ph sz="half" idx="2"/>
          </p:nvPr>
        </p:nvSpPr>
        <p:spPr/>
        <p:txBody>
          <a:bodyPr/>
          <a:lstStyle/>
          <a:p>
            <a:r>
              <a:rPr lang="en-GB" dirty="0"/>
              <a:t> Eucalyptus trees contain oils so flammable that the trees can explode if ignited.</a:t>
            </a:r>
          </a:p>
          <a:p>
            <a:endParaRPr lang="en-GB" dirty="0"/>
          </a:p>
        </p:txBody>
      </p:sp>
      <p:pic>
        <p:nvPicPr>
          <p:cNvPr id="2050" name="Picture 2" descr="Are Eucalyptus Trees Flammable? - Coastside Buzz">
            <a:extLst>
              <a:ext uri="{FF2B5EF4-FFF2-40B4-BE49-F238E27FC236}">
                <a16:creationId xmlns:a16="http://schemas.microsoft.com/office/drawing/2014/main" id="{26C43251-183A-4BCB-A90B-BEC34B1FDD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515" b="1"/>
          <a:stretch/>
        </p:blipFill>
        <p:spPr bwMode="auto">
          <a:xfrm>
            <a:off x="6298924" y="2806699"/>
            <a:ext cx="4628369" cy="4051301"/>
          </a:xfrm>
          <a:prstGeom prst="rect">
            <a:avLst/>
          </a:prstGeom>
          <a:solidFill>
            <a:srgbClr val="FFFFFF"/>
          </a:solidFill>
        </p:spPr>
      </p:pic>
      <p:sp>
        <p:nvSpPr>
          <p:cNvPr id="6" name="TextBox 5">
            <a:extLst>
              <a:ext uri="{FF2B5EF4-FFF2-40B4-BE49-F238E27FC236}">
                <a16:creationId xmlns:a16="http://schemas.microsoft.com/office/drawing/2014/main" id="{CBE04F17-ABA9-433C-9221-551DAE5AF2DC}"/>
              </a:ext>
            </a:extLst>
          </p:cNvPr>
          <p:cNvSpPr txBox="1"/>
          <p:nvPr/>
        </p:nvSpPr>
        <p:spPr>
          <a:xfrm>
            <a:off x="288472" y="1380287"/>
            <a:ext cx="6150428" cy="5355312"/>
          </a:xfrm>
          <a:prstGeom prst="rect">
            <a:avLst/>
          </a:prstGeom>
          <a:noFill/>
        </p:spPr>
        <p:txBody>
          <a:bodyPr wrap="square">
            <a:spAutoFit/>
          </a:bodyPr>
          <a:lstStyle/>
          <a:p>
            <a:r>
              <a:rPr lang="en-GB" dirty="0"/>
              <a:t>Many species actually require fire. Heat from the flames can stimulate some fungi, like morel mushrooms, to release spores. Certain plants will seed only after a blaze. And some animals, such as mule deer and black-backed woodpeckers, require burned areas to both eat and nest. Without fire, those organisms can't reproduce—and anything that depends on them will be affected. </a:t>
            </a:r>
          </a:p>
          <a:p>
            <a:endParaRPr lang="en-GB" dirty="0"/>
          </a:p>
          <a:p>
            <a:r>
              <a:rPr lang="en-GB" dirty="0"/>
              <a:t>Forest animals typically have some ability to escape the heat. Birds may fly away, mammals can run, and amphibians and other small creatures burrow into the ground, hide out in logs, or take cover under rocks. And other animals, including large ones like elk, will take refuge in streams and lakes.</a:t>
            </a:r>
          </a:p>
          <a:p>
            <a:r>
              <a:rPr lang="en-GB" dirty="0"/>
              <a:t>Nonetheless, the intensity of today’s wildfires is something even many fire-adapted species aren’t able to cope with.</a:t>
            </a:r>
          </a:p>
        </p:txBody>
      </p:sp>
      <p:pic>
        <p:nvPicPr>
          <p:cNvPr id="2052" name="Picture 4" descr="The native Australian bird making the bushfire crisis worse by spreading  the flames | Daily Mail Online">
            <a:extLst>
              <a:ext uri="{FF2B5EF4-FFF2-40B4-BE49-F238E27FC236}">
                <a16:creationId xmlns:a16="http://schemas.microsoft.com/office/drawing/2014/main" id="{0CFB67CA-5BBD-4D32-B38F-FD7C295E1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546118"/>
            <a:ext cx="179070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hy These Birds Carry Flames In Their Beaks">
            <a:extLst>
              <a:ext uri="{FF2B5EF4-FFF2-40B4-BE49-F238E27FC236}">
                <a16:creationId xmlns:a16="http://schemas.microsoft.com/office/drawing/2014/main" id="{668522ED-7625-4B6E-993C-77567EABC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7432" y="841393"/>
            <a:ext cx="2619375" cy="175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96380A-F721-4A39-9F21-5B51A7B31982}"/>
              </a:ext>
            </a:extLst>
          </p:cNvPr>
          <p:cNvSpPr txBox="1"/>
          <p:nvPr/>
        </p:nvSpPr>
        <p:spPr>
          <a:xfrm>
            <a:off x="8613108" y="87086"/>
            <a:ext cx="3372063" cy="738664"/>
          </a:xfrm>
          <a:prstGeom prst="rect">
            <a:avLst/>
          </a:prstGeom>
          <a:noFill/>
        </p:spPr>
        <p:txBody>
          <a:bodyPr wrap="square" rtlCol="0">
            <a:spAutoFit/>
          </a:bodyPr>
          <a:lstStyle/>
          <a:p>
            <a:r>
              <a:rPr lang="es-ES" dirty="0" err="1"/>
              <a:t>Why</a:t>
            </a:r>
            <a:r>
              <a:rPr lang="es-ES" dirty="0"/>
              <a:t> do </a:t>
            </a:r>
            <a:r>
              <a:rPr lang="es-ES" dirty="0" err="1"/>
              <a:t>you</a:t>
            </a:r>
            <a:r>
              <a:rPr lang="es-ES" dirty="0"/>
              <a:t> </a:t>
            </a:r>
            <a:r>
              <a:rPr lang="es-ES" sz="2400" b="1" dirty="0" err="1"/>
              <a:t>think</a:t>
            </a:r>
            <a:r>
              <a:rPr lang="es-ES" sz="2400" b="1" dirty="0"/>
              <a:t> </a:t>
            </a:r>
            <a:r>
              <a:rPr lang="es-ES" dirty="0" err="1"/>
              <a:t>Fire</a:t>
            </a:r>
            <a:r>
              <a:rPr lang="es-ES" dirty="0"/>
              <a:t>-Hawks </a:t>
            </a:r>
            <a:r>
              <a:rPr lang="es-ES" dirty="0" err="1"/>
              <a:t>start</a:t>
            </a:r>
            <a:r>
              <a:rPr lang="es-ES" dirty="0"/>
              <a:t> </a:t>
            </a:r>
            <a:r>
              <a:rPr lang="es-ES" dirty="0" err="1"/>
              <a:t>fires</a:t>
            </a:r>
            <a:r>
              <a:rPr lang="es-ES" dirty="0"/>
              <a:t>?</a:t>
            </a:r>
            <a:endParaRPr lang="en-GB" dirty="0"/>
          </a:p>
        </p:txBody>
      </p:sp>
    </p:spTree>
    <p:extLst>
      <p:ext uri="{BB962C8B-B14F-4D97-AF65-F5344CB8AC3E}">
        <p14:creationId xmlns:p14="http://schemas.microsoft.com/office/powerpoint/2010/main" val="2698290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A6A67D2F-8190-C3AB-137A-0E39530EE6C4}"/>
              </a:ext>
            </a:extLst>
          </p:cNvPr>
          <p:cNvSpPr>
            <a:spLocks noChangeArrowheads="1"/>
          </p:cNvSpPr>
          <p:nvPr/>
        </p:nvSpPr>
        <p:spPr bwMode="auto">
          <a:xfrm>
            <a:off x="4114800" y="2265363"/>
            <a:ext cx="391953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ES" sz="3600" b="1">
                <a:solidFill>
                  <a:schemeClr val="tx2"/>
                </a:solidFill>
              </a:rPr>
              <a:t>Evolution</a:t>
            </a:r>
            <a:br>
              <a:rPr lang="en-US" altLang="en-ES" sz="3600" b="1">
                <a:solidFill>
                  <a:schemeClr val="tx2"/>
                </a:solidFill>
              </a:rPr>
            </a:br>
            <a:r>
              <a:rPr lang="en-US" altLang="en-ES" sz="3600" b="1">
                <a:solidFill>
                  <a:schemeClr val="tx2"/>
                </a:solidFill>
              </a:rPr>
              <a:t>by </a:t>
            </a:r>
            <a:br>
              <a:rPr lang="en-US" altLang="en-ES" sz="3600" b="1">
                <a:solidFill>
                  <a:schemeClr val="tx2"/>
                </a:solidFill>
              </a:rPr>
            </a:br>
            <a:r>
              <a:rPr lang="en-US" altLang="en-ES" sz="3600" b="1">
                <a:solidFill>
                  <a:schemeClr val="tx2"/>
                </a:solidFill>
              </a:rPr>
              <a:t>Natural Selection</a:t>
            </a:r>
          </a:p>
        </p:txBody>
      </p:sp>
      <p:pic>
        <p:nvPicPr>
          <p:cNvPr id="369668" name="Picture 4">
            <a:extLst>
              <a:ext uri="{FF2B5EF4-FFF2-40B4-BE49-F238E27FC236}">
                <a16:creationId xmlns:a16="http://schemas.microsoft.com/office/drawing/2014/main" id="{A4C9C03C-509A-06DA-CAD6-798928C3E57D}"/>
              </a:ext>
            </a:extLst>
          </p:cNvPr>
          <p:cNvPicPr>
            <a:picLocks noChangeAspect="1" noChangeArrowheads="1"/>
          </p:cNvPicPr>
          <p:nvPr/>
        </p:nvPicPr>
        <p:blipFill>
          <a:blip r:embed="rId3"/>
          <a:srcRect l="1643" t="1198" r="3288"/>
          <a:stretch>
            <a:fillRect/>
          </a:stretch>
        </p:blipFill>
        <p:spPr bwMode="auto">
          <a:xfrm>
            <a:off x="8047039" y="3175001"/>
            <a:ext cx="2535237" cy="3616325"/>
          </a:xfrm>
          <a:prstGeom prst="rect">
            <a:avLst/>
          </a:prstGeom>
          <a:noFill/>
          <a:ln w="9525">
            <a:solidFill>
              <a:srgbClr val="000000"/>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grpSp>
        <p:nvGrpSpPr>
          <p:cNvPr id="3077" name="Group 10">
            <a:extLst>
              <a:ext uri="{FF2B5EF4-FFF2-40B4-BE49-F238E27FC236}">
                <a16:creationId xmlns:a16="http://schemas.microsoft.com/office/drawing/2014/main" id="{D6006BAC-9807-57AF-331F-BC3849DEFAEE}"/>
              </a:ext>
            </a:extLst>
          </p:cNvPr>
          <p:cNvGrpSpPr>
            <a:grpSpLocks/>
          </p:cNvGrpSpPr>
          <p:nvPr/>
        </p:nvGrpSpPr>
        <p:grpSpPr bwMode="auto">
          <a:xfrm>
            <a:off x="1524000" y="1"/>
            <a:ext cx="9144000" cy="1603375"/>
            <a:chOff x="0" y="0"/>
            <a:chExt cx="5760" cy="1010"/>
          </a:xfrm>
        </p:grpSpPr>
        <p:pic>
          <p:nvPicPr>
            <p:cNvPr id="3079" name="Picture 6">
              <a:extLst>
                <a:ext uri="{FF2B5EF4-FFF2-40B4-BE49-F238E27FC236}">
                  <a16:creationId xmlns:a16="http://schemas.microsoft.com/office/drawing/2014/main" id="{B4054F27-50B7-3180-2F85-2FC93BD7F01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0"/>
              <a:ext cx="4128"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a:extLst>
                <a:ext uri="{FF2B5EF4-FFF2-40B4-BE49-F238E27FC236}">
                  <a16:creationId xmlns:a16="http://schemas.microsoft.com/office/drawing/2014/main" id="{F599CAFB-F8E4-8C64-1236-DBA232EE1248}"/>
                </a:ext>
              </a:extLst>
            </p:cNvPr>
            <p:cNvSpPr>
              <a:spLocks noChangeArrowheads="1"/>
            </p:cNvSpPr>
            <p:nvPr/>
          </p:nvSpPr>
          <p:spPr bwMode="auto">
            <a:xfrm>
              <a:off x="0" y="2"/>
              <a:ext cx="1812" cy="1008"/>
            </a:xfrm>
            <a:prstGeom prst="rect">
              <a:avLst/>
            </a:prstGeom>
            <a:solidFill>
              <a:srgbClr val="33336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ES" altLang="en-ES"/>
            </a:p>
          </p:txBody>
        </p:sp>
      </p:grpSp>
      <p:pic>
        <p:nvPicPr>
          <p:cNvPr id="3078" name="Picture 11">
            <a:extLst>
              <a:ext uri="{FF2B5EF4-FFF2-40B4-BE49-F238E27FC236}">
                <a16:creationId xmlns:a16="http://schemas.microsoft.com/office/drawing/2014/main" id="{D702C595-1C21-97FA-CE08-35616774F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3851" y="3113089"/>
            <a:ext cx="2422525" cy="3659187"/>
          </a:xfrm>
          <a:prstGeom prst="rect">
            <a:avLst/>
          </a:prstGeom>
          <a:noFill/>
          <a:ln w="9525">
            <a:solidFill>
              <a:srgbClr val="442B00"/>
            </a:solidFill>
            <a:miter lim="800000"/>
            <a:headEnd/>
            <a:tailEnd/>
          </a:ln>
          <a:effectLst>
            <a:outerShdw dist="35921" dir="2700000" algn="ctr" rotWithShape="0">
              <a:srgbClr val="0E0E0E">
                <a:alpha val="75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r>
              <a:rPr lang="en-US" altLang="en-US" dirty="0"/>
              <a:t>Elements of an ecosystem</a:t>
            </a:r>
          </a:p>
        </p:txBody>
      </p:sp>
      <p:sp>
        <p:nvSpPr>
          <p:cNvPr id="380931" name="Rectangle 3" descr="Rectangle: Click to edit Master text styles&#10;Second level&#10;Third level&#10;Fourth level&#10;Fifth level"/>
          <p:cNvSpPr>
            <a:spLocks noGrp="1" noChangeArrowheads="1"/>
          </p:cNvSpPr>
          <p:nvPr>
            <p:ph idx="1"/>
          </p:nvPr>
        </p:nvSpPr>
        <p:spPr>
          <a:xfrm>
            <a:off x="838200" y="1465942"/>
            <a:ext cx="7652657" cy="4351338"/>
          </a:xfrm>
        </p:spPr>
        <p:txBody>
          <a:bodyPr/>
          <a:lstStyle/>
          <a:p>
            <a:r>
              <a:rPr lang="en-US" altLang="en-US" b="1" dirty="0"/>
              <a:t>Biotic</a:t>
            </a:r>
            <a:r>
              <a:rPr lang="en-US" altLang="en-US" dirty="0"/>
              <a:t> factors</a:t>
            </a:r>
          </a:p>
          <a:p>
            <a:pPr lvl="1"/>
            <a:r>
              <a:rPr lang="en-US" altLang="en-US" dirty="0"/>
              <a:t>All living and dead organisms as well as parts of organisms</a:t>
            </a:r>
          </a:p>
          <a:p>
            <a:r>
              <a:rPr lang="en-US" altLang="en-US" b="1" dirty="0"/>
              <a:t>Abiotic</a:t>
            </a:r>
            <a:r>
              <a:rPr lang="en-US" altLang="en-US" dirty="0"/>
              <a:t> factors</a:t>
            </a:r>
          </a:p>
          <a:p>
            <a:pPr lvl="1"/>
            <a:r>
              <a:rPr lang="en-US" altLang="en-US" dirty="0"/>
              <a:t>All non-living elements: soil, rock, temperature, moisture, sunlight</a:t>
            </a:r>
          </a:p>
        </p:txBody>
      </p:sp>
      <p:pic>
        <p:nvPicPr>
          <p:cNvPr id="380932" name="Picture 4"/>
          <p:cNvPicPr>
            <a:picLocks noChangeAspect="1" noChangeArrowheads="1"/>
          </p:cNvPicPr>
          <p:nvPr/>
        </p:nvPicPr>
        <p:blipFill>
          <a:blip r:embed="rId4">
            <a:extLst>
              <a:ext uri="{28A0092B-C50C-407E-A947-70E740481C1C}">
                <a14:useLocalDpi xmlns:a14="http://schemas.microsoft.com/office/drawing/2010/main" val="0"/>
              </a:ext>
            </a:extLst>
          </a:blip>
          <a:srcRect l="3798"/>
          <a:stretch>
            <a:fillRect/>
          </a:stretch>
        </p:blipFill>
        <p:spPr bwMode="auto">
          <a:xfrm>
            <a:off x="8656638" y="1607231"/>
            <a:ext cx="3128962" cy="4876800"/>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72CE5392-608D-2984-02F0-0621FFE4A2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9928" y="3896178"/>
            <a:ext cx="5029200" cy="3321050"/>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109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0931">
                                            <p:txEl>
                                              <p:pRg st="0" end="0"/>
                                            </p:txEl>
                                          </p:spTgt>
                                        </p:tgtEl>
                                        <p:attrNameLst>
                                          <p:attrName>style.visibility</p:attrName>
                                        </p:attrNameLst>
                                      </p:cBhvr>
                                      <p:to>
                                        <p:strVal val="visible"/>
                                      </p:to>
                                    </p:set>
                                    <p:anim calcmode="lin" valueType="num">
                                      <p:cBhvr additive="base">
                                        <p:cTn id="7" dur="500" fill="hold"/>
                                        <p:tgtEl>
                                          <p:spTgt spid="380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093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380931">
                                            <p:txEl>
                                              <p:pRg st="1" end="1"/>
                                            </p:txEl>
                                          </p:spTgt>
                                        </p:tgtEl>
                                        <p:attrNameLst>
                                          <p:attrName>style.visibility</p:attrName>
                                        </p:attrNameLst>
                                      </p:cBhvr>
                                      <p:to>
                                        <p:strVal val="visible"/>
                                      </p:to>
                                    </p:set>
                                    <p:anim calcmode="lin" valueType="num">
                                      <p:cBhvr additive="base">
                                        <p:cTn id="11" dur="500" fill="hold"/>
                                        <p:tgtEl>
                                          <p:spTgt spid="38093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8093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80931">
                                            <p:txEl>
                                              <p:pRg st="2" end="2"/>
                                            </p:txEl>
                                          </p:spTgt>
                                        </p:tgtEl>
                                        <p:attrNameLst>
                                          <p:attrName>style.visibility</p:attrName>
                                        </p:attrNameLst>
                                      </p:cBhvr>
                                      <p:to>
                                        <p:strVal val="visible"/>
                                      </p:to>
                                    </p:set>
                                    <p:anim calcmode="lin" valueType="num">
                                      <p:cBhvr additive="base">
                                        <p:cTn id="17" dur="500" fill="hold"/>
                                        <p:tgtEl>
                                          <p:spTgt spid="38093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8093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par>
                                <p:cTn id="19" presetID="2" presetClass="entr" presetSubtype="8" fill="hold" grpId="0" nodeType="withEffect">
                                  <p:stCondLst>
                                    <p:cond delay="0"/>
                                  </p:stCondLst>
                                  <p:childTnLst>
                                    <p:set>
                                      <p:cBhvr>
                                        <p:cTn id="20" dur="1" fill="hold">
                                          <p:stCondLst>
                                            <p:cond delay="0"/>
                                          </p:stCondLst>
                                        </p:cTn>
                                        <p:tgtEl>
                                          <p:spTgt spid="380931">
                                            <p:txEl>
                                              <p:pRg st="3" end="3"/>
                                            </p:txEl>
                                          </p:spTgt>
                                        </p:tgtEl>
                                        <p:attrNameLst>
                                          <p:attrName>style.visibility</p:attrName>
                                        </p:attrNameLst>
                                      </p:cBhvr>
                                      <p:to>
                                        <p:strVal val="visible"/>
                                      </p:to>
                                    </p:set>
                                    <p:anim calcmode="lin" valueType="num">
                                      <p:cBhvr additive="base">
                                        <p:cTn id="21" dur="500" fill="hold"/>
                                        <p:tgtEl>
                                          <p:spTgt spid="380931">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8093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1"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EAB9-1D8B-E17D-0D86-FD9D9C8A0CB1}"/>
              </a:ext>
            </a:extLst>
          </p:cNvPr>
          <p:cNvSpPr>
            <a:spLocks noGrp="1"/>
          </p:cNvSpPr>
          <p:nvPr>
            <p:ph type="title"/>
          </p:nvPr>
        </p:nvSpPr>
        <p:spPr/>
        <p:txBody>
          <a:bodyPr/>
          <a:lstStyle/>
          <a:p>
            <a:r>
              <a:rPr lang="en-ES" dirty="0"/>
              <a:t>Evolution. </a:t>
            </a:r>
          </a:p>
        </p:txBody>
      </p:sp>
      <p:sp>
        <p:nvSpPr>
          <p:cNvPr id="3" name="Content Placeholder 2">
            <a:extLst>
              <a:ext uri="{FF2B5EF4-FFF2-40B4-BE49-F238E27FC236}">
                <a16:creationId xmlns:a16="http://schemas.microsoft.com/office/drawing/2014/main" id="{946A6AC9-924B-BA54-D643-F142376A0B59}"/>
              </a:ext>
            </a:extLst>
          </p:cNvPr>
          <p:cNvSpPr>
            <a:spLocks noGrp="1"/>
          </p:cNvSpPr>
          <p:nvPr>
            <p:ph idx="1"/>
          </p:nvPr>
        </p:nvSpPr>
        <p:spPr>
          <a:xfrm>
            <a:off x="838200" y="1825625"/>
            <a:ext cx="6542314" cy="4351338"/>
          </a:xfrm>
        </p:spPr>
        <p:txBody>
          <a:bodyPr/>
          <a:lstStyle/>
          <a:p>
            <a:r>
              <a:rPr lang="en-GB" dirty="0"/>
              <a:t>T</a:t>
            </a:r>
            <a:r>
              <a:rPr lang="en-ES" dirty="0"/>
              <a:t>he </a:t>
            </a:r>
            <a:r>
              <a:rPr lang="en-ES" dirty="0">
                <a:solidFill>
                  <a:srgbClr val="FF0000"/>
                </a:solidFill>
              </a:rPr>
              <a:t>cumulative</a:t>
            </a:r>
            <a:r>
              <a:rPr lang="en-ES" dirty="0"/>
              <a:t> change in the </a:t>
            </a:r>
            <a:r>
              <a:rPr lang="en-ES" dirty="0">
                <a:solidFill>
                  <a:srgbClr val="0070C0"/>
                </a:solidFill>
              </a:rPr>
              <a:t>heritable</a:t>
            </a:r>
            <a:r>
              <a:rPr lang="en-ES" dirty="0"/>
              <a:t> characteristics of a </a:t>
            </a:r>
            <a:r>
              <a:rPr lang="en-ES" dirty="0">
                <a:solidFill>
                  <a:schemeClr val="accent6">
                    <a:lumMod val="75000"/>
                  </a:schemeClr>
                </a:solidFill>
              </a:rPr>
              <a:t>population</a:t>
            </a:r>
            <a:r>
              <a:rPr lang="en-ES" dirty="0"/>
              <a:t>. </a:t>
            </a:r>
          </a:p>
          <a:p>
            <a:pPr marL="0" indent="0">
              <a:buNone/>
            </a:pPr>
            <a:endParaRPr lang="en-ES" dirty="0"/>
          </a:p>
          <a:p>
            <a:pPr lvl="1"/>
            <a:r>
              <a:rPr lang="en-GB" dirty="0">
                <a:solidFill>
                  <a:srgbClr val="FF0000"/>
                </a:solidFill>
              </a:rPr>
              <a:t>c</a:t>
            </a:r>
            <a:r>
              <a:rPr lang="en-ES" dirty="0">
                <a:solidFill>
                  <a:srgbClr val="FF0000"/>
                </a:solidFill>
              </a:rPr>
              <a:t>umulative </a:t>
            </a:r>
            <a:r>
              <a:rPr lang="en-ES" dirty="0"/>
              <a:t>means small changes upon small changes over many generations</a:t>
            </a:r>
          </a:p>
          <a:p>
            <a:pPr lvl="1"/>
            <a:r>
              <a:rPr lang="en-ES" dirty="0">
                <a:solidFill>
                  <a:srgbClr val="0070C0"/>
                </a:solidFill>
              </a:rPr>
              <a:t>heritable</a:t>
            </a:r>
            <a:r>
              <a:rPr lang="en-ES" dirty="0"/>
              <a:t> refers to characteristics determined by organisms´ genetic makeup</a:t>
            </a:r>
          </a:p>
          <a:p>
            <a:pPr lvl="1"/>
            <a:r>
              <a:rPr lang="en-ES" dirty="0">
                <a:solidFill>
                  <a:schemeClr val="accent6">
                    <a:lumMod val="75000"/>
                  </a:schemeClr>
                </a:solidFill>
              </a:rPr>
              <a:t>population</a:t>
            </a:r>
            <a:r>
              <a:rPr lang="en-ES" dirty="0"/>
              <a:t> refers to a group of organisms of the same species living in t</a:t>
            </a:r>
            <a:r>
              <a:rPr lang="en-GB" dirty="0"/>
              <a:t>he</a:t>
            </a:r>
            <a:r>
              <a:rPr lang="en-ES" dirty="0"/>
              <a:t> same location</a:t>
            </a:r>
          </a:p>
        </p:txBody>
      </p:sp>
      <p:pic>
        <p:nvPicPr>
          <p:cNvPr id="6" name="Picture 5">
            <a:extLst>
              <a:ext uri="{FF2B5EF4-FFF2-40B4-BE49-F238E27FC236}">
                <a16:creationId xmlns:a16="http://schemas.microsoft.com/office/drawing/2014/main" id="{3E8204F7-5B55-719D-0DC2-1730795BE228}"/>
              </a:ext>
            </a:extLst>
          </p:cNvPr>
          <p:cNvPicPr>
            <a:picLocks noChangeAspect="1"/>
          </p:cNvPicPr>
          <p:nvPr/>
        </p:nvPicPr>
        <p:blipFill>
          <a:blip r:embed="rId2"/>
          <a:stretch>
            <a:fillRect/>
          </a:stretch>
        </p:blipFill>
        <p:spPr>
          <a:xfrm>
            <a:off x="7380513" y="1690687"/>
            <a:ext cx="5364029" cy="4217743"/>
          </a:xfrm>
          <a:prstGeom prst="rect">
            <a:avLst/>
          </a:prstGeom>
        </p:spPr>
      </p:pic>
    </p:spTree>
    <p:extLst>
      <p:ext uri="{BB962C8B-B14F-4D97-AF65-F5344CB8AC3E}">
        <p14:creationId xmlns:p14="http://schemas.microsoft.com/office/powerpoint/2010/main" val="4137771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ABEC-70F9-AF92-5DBB-C53D19D76804}"/>
              </a:ext>
            </a:extLst>
          </p:cNvPr>
          <p:cNvSpPr>
            <a:spLocks noGrp="1"/>
          </p:cNvSpPr>
          <p:nvPr>
            <p:ph type="title"/>
          </p:nvPr>
        </p:nvSpPr>
        <p:spPr/>
        <p:txBody>
          <a:bodyPr/>
          <a:lstStyle/>
          <a:p>
            <a:r>
              <a:rPr lang="en-ES" dirty="0"/>
              <a:t>Which explanation sounds better? </a:t>
            </a:r>
          </a:p>
        </p:txBody>
      </p:sp>
      <p:sp>
        <p:nvSpPr>
          <p:cNvPr id="3" name="Content Placeholder 2">
            <a:extLst>
              <a:ext uri="{FF2B5EF4-FFF2-40B4-BE49-F238E27FC236}">
                <a16:creationId xmlns:a16="http://schemas.microsoft.com/office/drawing/2014/main" id="{8EC01B32-05B0-3503-F4F2-D51A77B1DB9E}"/>
              </a:ext>
            </a:extLst>
          </p:cNvPr>
          <p:cNvSpPr>
            <a:spLocks noGrp="1"/>
          </p:cNvSpPr>
          <p:nvPr>
            <p:ph idx="1"/>
          </p:nvPr>
        </p:nvSpPr>
        <p:spPr/>
        <p:txBody>
          <a:bodyPr/>
          <a:lstStyle/>
          <a:p>
            <a:pPr marL="514350" indent="-514350">
              <a:buAutoNum type="alphaUcPeriod"/>
            </a:pPr>
            <a:r>
              <a:rPr lang="en-ES" dirty="0"/>
              <a:t>One scientist </a:t>
            </a:r>
            <a:r>
              <a:rPr lang="en-GB" b="0" i="0" dirty="0">
                <a:solidFill>
                  <a:srgbClr val="232323"/>
                </a:solidFill>
                <a:effectLst/>
                <a:latin typeface="FoundersGrotesk"/>
              </a:rPr>
              <a:t>believes that the giraffe had a long neck because its neck grew longer during its lifetime, as it stretched to reach leaves in high-up trees; causing each generation of giraffe to have a longer neck on average than previous generations.</a:t>
            </a:r>
          </a:p>
          <a:p>
            <a:pPr marL="514350" indent="-514350">
              <a:buAutoNum type="alphaUcPeriod"/>
            </a:pPr>
            <a:r>
              <a:rPr lang="en-GB" dirty="0">
                <a:solidFill>
                  <a:srgbClr val="232323"/>
                </a:solidFill>
                <a:latin typeface="FoundersGrotesk"/>
              </a:rPr>
              <a:t>One scientist believes that </a:t>
            </a:r>
            <a:r>
              <a:rPr lang="en-GB" b="0" i="0" dirty="0">
                <a:solidFill>
                  <a:srgbClr val="232323"/>
                </a:solidFill>
                <a:effectLst/>
                <a:latin typeface="FoundersGrotesk"/>
              </a:rPr>
              <a:t>longer necked giraffes were more likely to survive. This would be because they could eat leaves from taller trees, so more long-necked giraffes will be born, while shorter </a:t>
            </a:r>
            <a:r>
              <a:rPr lang="en-GB" dirty="0">
                <a:solidFill>
                  <a:srgbClr val="232323"/>
                </a:solidFill>
                <a:latin typeface="FoundersGrotesk"/>
              </a:rPr>
              <a:t>necked giraffes struggled to survive and reproduce. E</a:t>
            </a:r>
            <a:r>
              <a:rPr lang="en-GB" b="0" i="0" dirty="0">
                <a:solidFill>
                  <a:srgbClr val="232323"/>
                </a:solidFill>
                <a:effectLst/>
                <a:latin typeface="FoundersGrotesk"/>
              </a:rPr>
              <a:t>ventually all giraffes have longer necks because they were a better fit for their environment.</a:t>
            </a:r>
          </a:p>
        </p:txBody>
      </p:sp>
    </p:spTree>
    <p:extLst>
      <p:ext uri="{BB962C8B-B14F-4D97-AF65-F5344CB8AC3E}">
        <p14:creationId xmlns:p14="http://schemas.microsoft.com/office/powerpoint/2010/main" val="1939024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1BAC618-466E-65BE-7E48-2499EFA68A02}"/>
              </a:ext>
            </a:extLst>
          </p:cNvPr>
          <p:cNvSpPr>
            <a:spLocks noGrp="1" noChangeArrowheads="1"/>
          </p:cNvSpPr>
          <p:nvPr>
            <p:ph type="title"/>
          </p:nvPr>
        </p:nvSpPr>
        <p:spPr/>
        <p:txBody>
          <a:bodyPr/>
          <a:lstStyle/>
          <a:p>
            <a:pPr eaLnBrk="1" hangingPunct="1"/>
            <a:r>
              <a:rPr lang="en-US" altLang="en-ES">
                <a:ea typeface="ＭＳ Ｐゴシック" panose="020B0600070205080204" pitchFamily="34" charset="-128"/>
              </a:rPr>
              <a:t>Charles Darwin</a:t>
            </a:r>
          </a:p>
        </p:txBody>
      </p:sp>
      <p:pic>
        <p:nvPicPr>
          <p:cNvPr id="374787" name="Picture 3">
            <a:extLst>
              <a:ext uri="{FF2B5EF4-FFF2-40B4-BE49-F238E27FC236}">
                <a16:creationId xmlns:a16="http://schemas.microsoft.com/office/drawing/2014/main" id="{E4A4D5F9-73DD-67F6-7906-EBE0B2270793}"/>
              </a:ext>
            </a:extLst>
          </p:cNvPr>
          <p:cNvPicPr>
            <a:picLocks noChangeAspect="1" noChangeArrowheads="1"/>
          </p:cNvPicPr>
          <p:nvPr/>
        </p:nvPicPr>
        <p:blipFill>
          <a:blip r:embed="rId4"/>
          <a:srcRect t="3654"/>
          <a:stretch>
            <a:fillRect/>
          </a:stretch>
        </p:blipFill>
        <p:spPr bwMode="auto">
          <a:xfrm>
            <a:off x="6346826" y="381000"/>
            <a:ext cx="4168775" cy="5105400"/>
          </a:xfrm>
          <a:prstGeom prst="rect">
            <a:avLst/>
          </a:prstGeom>
          <a:noFill/>
          <a:ln w="9525">
            <a:solidFill>
              <a:srgbClr val="121212"/>
            </a:solidFill>
            <a:miter lim="800000"/>
            <a:headEnd/>
            <a:tailEnd/>
          </a:ln>
          <a:effectLst>
            <a:outerShdw blurRad="63500" dist="38099" dir="2700000" algn="ctr" rotWithShape="0">
              <a:srgbClr val="000000">
                <a:alpha val="74998"/>
              </a:srgbClr>
            </a:outerShdw>
          </a:effectLst>
        </p:spPr>
      </p:pic>
      <p:sp>
        <p:nvSpPr>
          <p:cNvPr id="374788" name="Rectangle 4" descr="Rectangle: Click to edit Master text styles&#10;Second level&#10;Third level&#10;Fourth level&#10;Fifth level">
            <a:extLst>
              <a:ext uri="{FF2B5EF4-FFF2-40B4-BE49-F238E27FC236}">
                <a16:creationId xmlns:a16="http://schemas.microsoft.com/office/drawing/2014/main" id="{E628BE90-B514-C0DE-560A-FDDC478C53CE}"/>
              </a:ext>
            </a:extLst>
          </p:cNvPr>
          <p:cNvSpPr>
            <a:spLocks noGrp="1" noChangeArrowheads="1"/>
          </p:cNvSpPr>
          <p:nvPr>
            <p:ph type="body" idx="1"/>
          </p:nvPr>
        </p:nvSpPr>
        <p:spPr>
          <a:xfrm>
            <a:off x="1519237" y="1480457"/>
            <a:ext cx="3987800" cy="4724400"/>
          </a:xfrm>
          <a:noFill/>
        </p:spPr>
        <p:txBody>
          <a:bodyPr/>
          <a:lstStyle/>
          <a:p>
            <a:pPr eaLnBrk="1" hangingPunct="1">
              <a:buClrTx/>
            </a:pPr>
            <a:r>
              <a:rPr lang="en-US" altLang="en-ES" dirty="0">
                <a:ea typeface="ＭＳ Ｐゴシック" panose="020B0600070205080204" pitchFamily="34" charset="-128"/>
              </a:rPr>
              <a:t>1809-1882</a:t>
            </a:r>
          </a:p>
          <a:p>
            <a:pPr eaLnBrk="1" hangingPunct="1">
              <a:buClrTx/>
            </a:pPr>
            <a:r>
              <a:rPr lang="en-US" altLang="en-ES" dirty="0">
                <a:ea typeface="ＭＳ Ｐゴシック" panose="020B0600070205080204" pitchFamily="34" charset="-128"/>
              </a:rPr>
              <a:t>British naturalist</a:t>
            </a:r>
          </a:p>
          <a:p>
            <a:pPr eaLnBrk="1" hangingPunct="1">
              <a:buClrTx/>
            </a:pPr>
            <a:r>
              <a:rPr lang="en-US" altLang="en-ES" dirty="0">
                <a:ea typeface="ＭＳ Ｐゴシック" panose="020B0600070205080204" pitchFamily="34" charset="-128"/>
              </a:rPr>
              <a:t>Proposed the idea of evolution by </a:t>
            </a:r>
            <a:r>
              <a:rPr lang="en-US" altLang="en-ES" u="sng" dirty="0">
                <a:solidFill>
                  <a:srgbClr val="CC0000"/>
                </a:solidFill>
                <a:ea typeface="ＭＳ Ｐゴシック" panose="020B0600070205080204" pitchFamily="34" charset="-128"/>
              </a:rPr>
              <a:t>natural selection</a:t>
            </a:r>
            <a:endParaRPr lang="en-US" altLang="en-ES" dirty="0">
              <a:ea typeface="ＭＳ Ｐゴシック" panose="020B0600070205080204" pitchFamily="34" charset="-128"/>
            </a:endParaRPr>
          </a:p>
          <a:p>
            <a:pPr eaLnBrk="1" hangingPunct="1">
              <a:buClrTx/>
            </a:pPr>
            <a:r>
              <a:rPr lang="en-US" altLang="en-ES" dirty="0">
                <a:ea typeface="ＭＳ Ｐゴシック" panose="020B0600070205080204" pitchFamily="34" charset="-128"/>
              </a:rPr>
              <a:t>Collected clear evidence to support his ideas</a:t>
            </a:r>
          </a:p>
        </p:txBody>
      </p:sp>
      <p:pic>
        <p:nvPicPr>
          <p:cNvPr id="374789" name="Picture 5">
            <a:extLst>
              <a:ext uri="{FF2B5EF4-FFF2-40B4-BE49-F238E27FC236}">
                <a16:creationId xmlns:a16="http://schemas.microsoft.com/office/drawing/2014/main" id="{506FFF88-BA9A-E03C-897A-9BBB5B5F9B83}"/>
              </a:ext>
            </a:extLst>
          </p:cNvPr>
          <p:cNvPicPr>
            <a:picLocks noChangeArrowheads="1"/>
          </p:cNvPicPr>
          <p:nvPr/>
        </p:nvPicPr>
        <p:blipFill>
          <a:blip r:embed="rId5"/>
          <a:srcRect/>
          <a:stretch>
            <a:fillRect/>
          </a:stretch>
        </p:blipFill>
        <p:spPr bwMode="auto">
          <a:xfrm>
            <a:off x="5951538" y="3733800"/>
            <a:ext cx="2125662" cy="3048000"/>
          </a:xfrm>
          <a:prstGeom prst="rect">
            <a:avLst/>
          </a:prstGeom>
          <a:noFill/>
          <a:ln w="9525">
            <a:solidFill>
              <a:srgbClr val="660000"/>
            </a:solidFill>
            <a:miter lim="800000"/>
            <a:headEnd/>
            <a:tailEnd/>
          </a:ln>
          <a:effectLst>
            <a:outerShdw blurRad="63500" dist="38099" dir="2700000" algn="ctr" rotWithShape="0">
              <a:srgbClr val="121212">
                <a:alpha val="74998"/>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4789"/>
                                        </p:tgtEl>
                                        <p:attrNameLst>
                                          <p:attrName>style.visibility</p:attrName>
                                        </p:attrNameLst>
                                      </p:cBhvr>
                                      <p:to>
                                        <p:strVal val="visible"/>
                                      </p:to>
                                    </p:set>
                                    <p:animEffect transition="in" filter="wipe(left)">
                                      <p:cBhvr>
                                        <p:cTn id="7" dur="500"/>
                                        <p:tgtEl>
                                          <p:spTgt spid="374789"/>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374788">
                                            <p:txEl>
                                              <p:pRg st="2" end="2"/>
                                            </p:txEl>
                                          </p:spTgt>
                                        </p:tgtEl>
                                        <p:attrNameLst>
                                          <p:attrName>style.visibility</p:attrName>
                                        </p:attrNameLst>
                                      </p:cBhvr>
                                      <p:to>
                                        <p:strVal val="visible"/>
                                      </p:to>
                                    </p:set>
                                    <p:anim calcmode="lin" valueType="num">
                                      <p:cBhvr additive="base">
                                        <p:cTn id="12" dur="500" fill="hold"/>
                                        <p:tgtEl>
                                          <p:spTgt spid="374788">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7478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374788">
                                            <p:txEl>
                                              <p:pRg st="3" end="3"/>
                                            </p:txEl>
                                          </p:spTgt>
                                        </p:tgtEl>
                                        <p:attrNameLst>
                                          <p:attrName>style.visibility</p:attrName>
                                        </p:attrNameLst>
                                      </p:cBhvr>
                                      <p:to>
                                        <p:strVal val="visible"/>
                                      </p:to>
                                    </p:set>
                                    <p:anim calcmode="lin" valueType="num">
                                      <p:cBhvr additive="base">
                                        <p:cTn id="18" dur="500" fill="hold"/>
                                        <p:tgtEl>
                                          <p:spTgt spid="374788">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74788">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8"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E0F90F4-60D0-7B08-5BDB-E1D2677A3C57}"/>
              </a:ext>
            </a:extLst>
          </p:cNvPr>
          <p:cNvGrpSpPr>
            <a:grpSpLocks/>
          </p:cNvGrpSpPr>
          <p:nvPr/>
        </p:nvGrpSpPr>
        <p:grpSpPr bwMode="auto">
          <a:xfrm>
            <a:off x="4213226" y="1266825"/>
            <a:ext cx="6454775" cy="5589588"/>
            <a:chOff x="1694" y="798"/>
            <a:chExt cx="4066" cy="3521"/>
          </a:xfrm>
        </p:grpSpPr>
        <p:pic>
          <p:nvPicPr>
            <p:cNvPr id="7179" name="Picture 3">
              <a:extLst>
                <a:ext uri="{FF2B5EF4-FFF2-40B4-BE49-F238E27FC236}">
                  <a16:creationId xmlns:a16="http://schemas.microsoft.com/office/drawing/2014/main" id="{C6CFC65F-340B-64B8-9D17-C6D391A9709B}"/>
                </a:ext>
              </a:extLst>
            </p:cNvPr>
            <p:cNvPicPr>
              <a:picLocks noChangeArrowheads="1"/>
            </p:cNvPicPr>
            <p:nvPr/>
          </p:nvPicPr>
          <p:blipFill>
            <a:blip r:embed="rId5">
              <a:extLst>
                <a:ext uri="{28A0092B-C50C-407E-A947-70E740481C1C}">
                  <a14:useLocalDpi xmlns:a14="http://schemas.microsoft.com/office/drawing/2010/main" val="0"/>
                </a:ext>
              </a:extLst>
            </a:blip>
            <a:srcRect t="1199" r="14400"/>
            <a:stretch>
              <a:fillRect/>
            </a:stretch>
          </p:blipFill>
          <p:spPr bwMode="auto">
            <a:xfrm>
              <a:off x="1694" y="798"/>
              <a:ext cx="4066" cy="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Rectangle 4">
              <a:extLst>
                <a:ext uri="{FF2B5EF4-FFF2-40B4-BE49-F238E27FC236}">
                  <a16:creationId xmlns:a16="http://schemas.microsoft.com/office/drawing/2014/main" id="{D70B0C25-53D5-1E1D-5EDA-43FA251200F7}"/>
                </a:ext>
              </a:extLst>
            </p:cNvPr>
            <p:cNvSpPr>
              <a:spLocks/>
            </p:cNvSpPr>
            <p:nvPr/>
          </p:nvSpPr>
          <p:spPr bwMode="auto">
            <a:xfrm>
              <a:off x="2352" y="2207"/>
              <a:ext cx="1680" cy="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chemeClr val="bg1"/>
                  </a:solidFill>
                  <a:cs typeface="Arial" panose="020B0604020202020204" pitchFamily="34" charset="0"/>
                  <a:sym typeface="Arial" panose="020B0604020202020204" pitchFamily="34" charset="0"/>
                </a:rPr>
                <a:t>Finch?</a:t>
              </a:r>
              <a:br>
                <a:rPr lang="en-US" altLang="en-ES" sz="2000" b="1">
                  <a:solidFill>
                    <a:schemeClr val="bg1"/>
                  </a:solidFill>
                  <a:cs typeface="Arial" panose="020B0604020202020204" pitchFamily="34" charset="0"/>
                  <a:sym typeface="Arial" panose="020B0604020202020204" pitchFamily="34" charset="0"/>
                </a:rPr>
              </a:br>
              <a:endParaRPr lang="en-US" altLang="en-ES" sz="2000" b="1">
                <a:solidFill>
                  <a:schemeClr val="bg1"/>
                </a:solidFill>
                <a:cs typeface="Arial" panose="020B0604020202020204" pitchFamily="34" charset="0"/>
                <a:sym typeface="Arial" panose="020B0604020202020204" pitchFamily="34" charset="0"/>
              </a:endParaRPr>
            </a:p>
          </p:txBody>
        </p:sp>
        <p:sp>
          <p:nvSpPr>
            <p:cNvPr id="7181" name="Rectangle 5">
              <a:extLst>
                <a:ext uri="{FF2B5EF4-FFF2-40B4-BE49-F238E27FC236}">
                  <a16:creationId xmlns:a16="http://schemas.microsoft.com/office/drawing/2014/main" id="{EBE7F8FA-7945-4691-22BA-16C458B52FAE}"/>
                </a:ext>
              </a:extLst>
            </p:cNvPr>
            <p:cNvSpPr>
              <a:spLocks/>
            </p:cNvSpPr>
            <p:nvPr/>
          </p:nvSpPr>
          <p:spPr bwMode="auto">
            <a:xfrm>
              <a:off x="4272" y="2207"/>
              <a:ext cx="1488"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chemeClr val="bg1"/>
                  </a:solidFill>
                  <a:cs typeface="Arial" panose="020B0604020202020204" pitchFamily="34" charset="0"/>
                  <a:sym typeface="Arial" panose="020B0604020202020204" pitchFamily="34" charset="0"/>
                </a:rPr>
                <a:t>Sparrow?</a:t>
              </a:r>
            </a:p>
          </p:txBody>
        </p:sp>
        <p:sp>
          <p:nvSpPr>
            <p:cNvPr id="7182" name="Rectangle 6">
              <a:extLst>
                <a:ext uri="{FF2B5EF4-FFF2-40B4-BE49-F238E27FC236}">
                  <a16:creationId xmlns:a16="http://schemas.microsoft.com/office/drawing/2014/main" id="{899FFC62-969C-CC74-26FF-C6DC3D8047B2}"/>
                </a:ext>
              </a:extLst>
            </p:cNvPr>
            <p:cNvSpPr>
              <a:spLocks/>
            </p:cNvSpPr>
            <p:nvPr/>
          </p:nvSpPr>
          <p:spPr bwMode="auto">
            <a:xfrm>
              <a:off x="2616" y="4039"/>
              <a:ext cx="1296"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chemeClr val="bg1"/>
                  </a:solidFill>
                  <a:cs typeface="Arial" panose="020B0604020202020204" pitchFamily="34" charset="0"/>
                  <a:sym typeface="Arial" panose="020B0604020202020204" pitchFamily="34" charset="0"/>
                </a:rPr>
                <a:t>Woodpecker?</a:t>
              </a:r>
            </a:p>
          </p:txBody>
        </p:sp>
        <p:sp>
          <p:nvSpPr>
            <p:cNvPr id="7183" name="Rectangle 7">
              <a:extLst>
                <a:ext uri="{FF2B5EF4-FFF2-40B4-BE49-F238E27FC236}">
                  <a16:creationId xmlns:a16="http://schemas.microsoft.com/office/drawing/2014/main" id="{301C0F51-5860-F574-8E5C-5D3159742E7C}"/>
                </a:ext>
              </a:extLst>
            </p:cNvPr>
            <p:cNvSpPr>
              <a:spLocks/>
            </p:cNvSpPr>
            <p:nvPr/>
          </p:nvSpPr>
          <p:spPr bwMode="auto">
            <a:xfrm>
              <a:off x="4224" y="4031"/>
              <a:ext cx="1536"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chemeClr val="bg1"/>
                  </a:solidFill>
                  <a:cs typeface="Arial" panose="020B0604020202020204" pitchFamily="34" charset="0"/>
                  <a:sym typeface="Arial" panose="020B0604020202020204" pitchFamily="34" charset="0"/>
                </a:rPr>
                <a:t>Warbler?</a:t>
              </a:r>
            </a:p>
          </p:txBody>
        </p:sp>
      </p:grpSp>
      <p:sp>
        <p:nvSpPr>
          <p:cNvPr id="7171" name="Rectangle 8">
            <a:extLst>
              <a:ext uri="{FF2B5EF4-FFF2-40B4-BE49-F238E27FC236}">
                <a16:creationId xmlns:a16="http://schemas.microsoft.com/office/drawing/2014/main" id="{0CDC0E5C-2CC7-E745-46A9-0FFD47EFFA63}"/>
              </a:ext>
            </a:extLst>
          </p:cNvPr>
          <p:cNvSpPr>
            <a:spLocks noGrp="1" noChangeArrowheads="1"/>
          </p:cNvSpPr>
          <p:nvPr>
            <p:ph type="title"/>
          </p:nvPr>
        </p:nvSpPr>
        <p:spPr/>
        <p:txBody>
          <a:bodyPr/>
          <a:lstStyle/>
          <a:p>
            <a:pPr eaLnBrk="1" hangingPunct="1"/>
            <a:r>
              <a:rPr lang="en-US" altLang="en-ES">
                <a:ea typeface="ＭＳ Ｐゴシック" panose="020B0600070205080204" pitchFamily="34" charset="-128"/>
              </a:rPr>
              <a:t>Darwin found… birds</a:t>
            </a:r>
          </a:p>
        </p:txBody>
      </p:sp>
      <p:sp>
        <p:nvSpPr>
          <p:cNvPr id="590857" name="Rectangle 9">
            <a:extLst>
              <a:ext uri="{FF2B5EF4-FFF2-40B4-BE49-F238E27FC236}">
                <a16:creationId xmlns:a16="http://schemas.microsoft.com/office/drawing/2014/main" id="{7AEBD9F3-2AE9-0D52-1BBA-F2D2D4078DF1}"/>
              </a:ext>
            </a:extLst>
          </p:cNvPr>
          <p:cNvSpPr>
            <a:spLocks/>
          </p:cNvSpPr>
          <p:nvPr/>
        </p:nvSpPr>
        <p:spPr bwMode="auto">
          <a:xfrm>
            <a:off x="5257800" y="3503614"/>
            <a:ext cx="2667000" cy="396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Finch?</a:t>
            </a:r>
            <a:br>
              <a:rPr lang="en-US" altLang="en-ES" sz="2000" b="1">
                <a:solidFill>
                  <a:srgbClr val="121212"/>
                </a:solidFill>
                <a:cs typeface="Arial" panose="020B0604020202020204" pitchFamily="34" charset="0"/>
                <a:sym typeface="Arial" panose="020B0604020202020204" pitchFamily="34" charset="0"/>
              </a:rPr>
            </a:br>
            <a:endParaRPr lang="en-US" altLang="en-ES" sz="2000" b="1">
              <a:solidFill>
                <a:srgbClr val="121212"/>
              </a:solidFill>
              <a:cs typeface="Arial" panose="020B0604020202020204" pitchFamily="34" charset="0"/>
              <a:sym typeface="Arial" panose="020B0604020202020204" pitchFamily="34" charset="0"/>
            </a:endParaRPr>
          </a:p>
        </p:txBody>
      </p:sp>
      <p:sp>
        <p:nvSpPr>
          <p:cNvPr id="590858" name="Rectangle 10">
            <a:extLst>
              <a:ext uri="{FF2B5EF4-FFF2-40B4-BE49-F238E27FC236}">
                <a16:creationId xmlns:a16="http://schemas.microsoft.com/office/drawing/2014/main" id="{7BD2AE5A-CF35-584F-7EB4-308ACEB8D8F8}"/>
              </a:ext>
            </a:extLst>
          </p:cNvPr>
          <p:cNvSpPr>
            <a:spLocks/>
          </p:cNvSpPr>
          <p:nvPr/>
        </p:nvSpPr>
        <p:spPr bwMode="auto">
          <a:xfrm>
            <a:off x="8305800" y="3503613"/>
            <a:ext cx="23622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Sparrow?</a:t>
            </a:r>
          </a:p>
        </p:txBody>
      </p:sp>
      <p:sp>
        <p:nvSpPr>
          <p:cNvPr id="590859" name="Rectangle 11">
            <a:extLst>
              <a:ext uri="{FF2B5EF4-FFF2-40B4-BE49-F238E27FC236}">
                <a16:creationId xmlns:a16="http://schemas.microsoft.com/office/drawing/2014/main" id="{D9C13EE2-2384-B18E-C9AF-21C25894D9F7}"/>
              </a:ext>
            </a:extLst>
          </p:cNvPr>
          <p:cNvSpPr>
            <a:spLocks/>
          </p:cNvSpPr>
          <p:nvPr/>
        </p:nvSpPr>
        <p:spPr bwMode="auto">
          <a:xfrm>
            <a:off x="5676900" y="6411913"/>
            <a:ext cx="20574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Woodpecker?</a:t>
            </a:r>
          </a:p>
        </p:txBody>
      </p:sp>
      <p:sp>
        <p:nvSpPr>
          <p:cNvPr id="590860" name="Rectangle 12">
            <a:extLst>
              <a:ext uri="{FF2B5EF4-FFF2-40B4-BE49-F238E27FC236}">
                <a16:creationId xmlns:a16="http://schemas.microsoft.com/office/drawing/2014/main" id="{42ABF6EB-F0BD-8F5C-49C4-0DB057A304D5}"/>
              </a:ext>
            </a:extLst>
          </p:cNvPr>
          <p:cNvSpPr>
            <a:spLocks/>
          </p:cNvSpPr>
          <p:nvPr/>
        </p:nvSpPr>
        <p:spPr bwMode="auto">
          <a:xfrm>
            <a:off x="8229600" y="6399213"/>
            <a:ext cx="24384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Warbler?</a:t>
            </a:r>
          </a:p>
        </p:txBody>
      </p:sp>
      <p:pic>
        <p:nvPicPr>
          <p:cNvPr id="590861" name="Picture 13">
            <a:extLst>
              <a:ext uri="{FF2B5EF4-FFF2-40B4-BE49-F238E27FC236}">
                <a16:creationId xmlns:a16="http://schemas.microsoft.com/office/drawing/2014/main" id="{85C1F787-F337-D5A3-BA0D-24D78AAD9A66}"/>
              </a:ext>
            </a:extLst>
          </p:cNvPr>
          <p:cNvPicPr>
            <a:picLocks noChangeArrowheads="1"/>
          </p:cNvPicPr>
          <p:nvPr/>
        </p:nvPicPr>
        <p:blipFill>
          <a:blip r:embed="rId6"/>
          <a:srcRect l="7323" t="22910" r="17085" b="13091"/>
          <a:stretch>
            <a:fillRect/>
          </a:stretch>
        </p:blipFill>
        <p:spPr bwMode="auto">
          <a:xfrm>
            <a:off x="1835150" y="5018089"/>
            <a:ext cx="2616200" cy="165258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0862" name="Rectangle 14" descr="Rectangle: Click to edit Master text styles&#10;Second level&#10;Third level&#10;Fourth level&#10;Fifth level">
            <a:extLst>
              <a:ext uri="{FF2B5EF4-FFF2-40B4-BE49-F238E27FC236}">
                <a16:creationId xmlns:a16="http://schemas.microsoft.com/office/drawing/2014/main" id="{A1187D45-E1A1-3EB4-7230-094A2FC8AE5D}"/>
              </a:ext>
            </a:extLst>
          </p:cNvPr>
          <p:cNvSpPr>
            <a:spLocks noGrp="1" noChangeArrowheads="1"/>
          </p:cNvSpPr>
          <p:nvPr>
            <p:ph type="body" idx="1"/>
          </p:nvPr>
        </p:nvSpPr>
        <p:spPr>
          <a:xfrm>
            <a:off x="2362200" y="1371601"/>
            <a:ext cx="3917950" cy="1979613"/>
          </a:xfrm>
        </p:spPr>
        <p:txBody>
          <a:bodyPr/>
          <a:lstStyle/>
          <a:p>
            <a:pPr marL="0" indent="0">
              <a:buNone/>
              <a:defRPr/>
            </a:pPr>
            <a:r>
              <a:rPr lang="en-US">
                <a:effectLst>
                  <a:outerShdw blurRad="38100" dist="38100" dir="2700000" algn="tl">
                    <a:srgbClr val="DDDDDD"/>
                  </a:outerShdw>
                </a:effectLst>
                <a:ea typeface="Arial" charset="0"/>
                <a:cs typeface="Arial" charset="0"/>
                <a:sym typeface="Arial" charset="0"/>
              </a:rPr>
              <a:t>Collected many different birds on the Galapagos Islands. </a:t>
            </a:r>
          </a:p>
        </p:txBody>
      </p:sp>
      <p:sp>
        <p:nvSpPr>
          <p:cNvPr id="590863" name="Rectangle 15" descr="Rectangle: Click to edit Master text styles&#10;Second level&#10;Third level&#10;Fourth level&#10;Fifth level">
            <a:extLst>
              <a:ext uri="{FF2B5EF4-FFF2-40B4-BE49-F238E27FC236}">
                <a16:creationId xmlns:a16="http://schemas.microsoft.com/office/drawing/2014/main" id="{72DC2313-503D-C85B-CE66-10B4E9F1675C}"/>
              </a:ext>
            </a:extLst>
          </p:cNvPr>
          <p:cNvSpPr>
            <a:spLocks noChangeArrowheads="1"/>
          </p:cNvSpPr>
          <p:nvPr/>
        </p:nvSpPr>
        <p:spPr bwMode="auto">
          <a:xfrm>
            <a:off x="1257301" y="3443517"/>
            <a:ext cx="4060825" cy="1233488"/>
          </a:xfrm>
          <a:prstGeom prst="rect">
            <a:avLst/>
          </a:prstGeom>
          <a:noFill/>
          <a:ln w="9525">
            <a:noFill/>
            <a:miter lim="800000"/>
            <a:headEnd/>
            <a:tailEnd/>
          </a:ln>
          <a:effectLst/>
        </p:spPr>
        <p:txBody>
          <a:bodyPr/>
          <a:lstStyle/>
          <a:p>
            <a:pPr algn="l" eaLnBrk="1" hangingPunct="1">
              <a:spcBef>
                <a:spcPct val="20000"/>
              </a:spcBef>
              <a:buClr>
                <a:srgbClr val="0F116A"/>
              </a:buClr>
              <a:buSzPct val="120000"/>
              <a:buFont typeface="Wingdings" charset="2"/>
              <a:buNone/>
              <a:defRPr/>
            </a:pPr>
            <a:r>
              <a:rPr lang="en-US" sz="2800" b="1" dirty="0">
                <a:solidFill>
                  <a:srgbClr val="0F116A"/>
                </a:solidFill>
                <a:effectLst>
                  <a:outerShdw blurRad="38100" dist="38100" dir="2700000" algn="tl">
                    <a:srgbClr val="C0C0C0"/>
                  </a:outerShdw>
                </a:effectLst>
                <a:latin typeface="Arial" charset="0"/>
                <a:ea typeface="ＭＳ Ｐゴシック" charset="-128"/>
                <a:cs typeface="Arial" charset="0"/>
                <a:sym typeface="Arial" charset="0"/>
              </a:rPr>
              <a:t>Thought he found </a:t>
            </a:r>
            <a:br>
              <a:rPr lang="en-US" sz="2800" b="1" dirty="0">
                <a:solidFill>
                  <a:srgbClr val="0F116A"/>
                </a:solidFill>
                <a:effectLst>
                  <a:outerShdw blurRad="38100" dist="38100" dir="2700000" algn="tl">
                    <a:srgbClr val="C0C0C0"/>
                  </a:outerShdw>
                </a:effectLst>
                <a:latin typeface="Arial" charset="0"/>
                <a:ea typeface="ＭＳ Ｐゴシック" charset="-128"/>
                <a:cs typeface="Arial" charset="0"/>
                <a:sym typeface="Arial" charset="0"/>
              </a:rPr>
            </a:br>
            <a:r>
              <a:rPr lang="en-US" sz="2800" b="1" dirty="0">
                <a:solidFill>
                  <a:srgbClr val="0F116A"/>
                </a:solidFill>
                <a:effectLst>
                  <a:outerShdw blurRad="38100" dist="38100" dir="2700000" algn="tl">
                    <a:srgbClr val="C0C0C0"/>
                  </a:outerShdw>
                </a:effectLst>
                <a:latin typeface="Arial" charset="0"/>
                <a:ea typeface="ＭＳ Ｐゴシック" charset="-128"/>
                <a:cs typeface="Arial" charset="0"/>
                <a:sym typeface="Arial" charset="0"/>
              </a:rPr>
              <a:t>very different kinds…</a:t>
            </a:r>
            <a:endParaRPr lang="en-US" sz="2800" b="1" dirty="0">
              <a:solidFill>
                <a:srgbClr val="CC0000"/>
              </a:solidFill>
              <a:effectLst>
                <a:outerShdw blurRad="38100" dist="38100" dir="2700000" algn="tl">
                  <a:srgbClr val="C0C0C0"/>
                </a:outerShdw>
              </a:effectLst>
              <a:latin typeface="Arial" charset="0"/>
              <a:ea typeface="ＭＳ Ｐゴシック" charset="-128"/>
              <a:cs typeface="Arial" charset="0"/>
              <a:sym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590861"/>
                                        </p:tgtEl>
                                        <p:attrNameLst>
                                          <p:attrName>style.visibility</p:attrName>
                                        </p:attrNameLst>
                                      </p:cBhvr>
                                      <p:to>
                                        <p:strVal val="visible"/>
                                      </p:to>
                                    </p:set>
                                    <p:anim calcmode="lin" valueType="num">
                                      <p:cBhvr additive="base">
                                        <p:cTn id="7" dur="500" fill="hold"/>
                                        <p:tgtEl>
                                          <p:spTgt spid="590861"/>
                                        </p:tgtEl>
                                        <p:attrNameLst>
                                          <p:attrName>ppt_x</p:attrName>
                                        </p:attrNameLst>
                                      </p:cBhvr>
                                      <p:tavLst>
                                        <p:tav tm="0">
                                          <p:val>
                                            <p:strVal val="0-#ppt_w/2"/>
                                          </p:val>
                                        </p:tav>
                                        <p:tav tm="100000">
                                          <p:val>
                                            <p:strVal val="#ppt_x"/>
                                          </p:val>
                                        </p:tav>
                                      </p:tavLst>
                                    </p:anim>
                                    <p:anim calcmode="lin" valueType="num">
                                      <p:cBhvr additive="base">
                                        <p:cTn id="8" dur="500" fill="hold"/>
                                        <p:tgtEl>
                                          <p:spTgt spid="59086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4)">
                                      <p:cBhvr>
                                        <p:cTn id="13" dur="20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590863"/>
                                        </p:tgtEl>
                                        <p:attrNameLst>
                                          <p:attrName>style.visibility</p:attrName>
                                        </p:attrNameLst>
                                      </p:cBhvr>
                                      <p:to>
                                        <p:strVal val="visible"/>
                                      </p:to>
                                    </p:set>
                                    <p:anim calcmode="lin" valueType="num">
                                      <p:cBhvr additive="base">
                                        <p:cTn id="18" dur="500" fill="hold"/>
                                        <p:tgtEl>
                                          <p:spTgt spid="590863"/>
                                        </p:tgtEl>
                                        <p:attrNameLst>
                                          <p:attrName>ppt_x</p:attrName>
                                        </p:attrNameLst>
                                      </p:cBhvr>
                                      <p:tavLst>
                                        <p:tav tm="0">
                                          <p:val>
                                            <p:strVal val="1+#ppt_w/2"/>
                                          </p:val>
                                        </p:tav>
                                        <p:tav tm="100000">
                                          <p:val>
                                            <p:strVal val="#ppt_x"/>
                                          </p:val>
                                        </p:tav>
                                      </p:tavLst>
                                    </p:anim>
                                    <p:anim calcmode="lin" valueType="num">
                                      <p:cBhvr additive="base">
                                        <p:cTn id="19" dur="500" fill="hold"/>
                                        <p:tgtEl>
                                          <p:spTgt spid="59086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Whoosh"/>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590857"/>
                                        </p:tgtEl>
                                        <p:attrNameLst>
                                          <p:attrName>style.visibility</p:attrName>
                                        </p:attrNameLst>
                                      </p:cBhvr>
                                      <p:to>
                                        <p:strVal val="visible"/>
                                      </p:to>
                                    </p:set>
                                    <p:animEffect transition="in" filter="wipe(left)">
                                      <p:cBhvr>
                                        <p:cTn id="24" dur="500"/>
                                        <p:tgtEl>
                                          <p:spTgt spid="590857"/>
                                        </p:tgtEl>
                                      </p:cBhvr>
                                    </p:animEffect>
                                  </p:childTnLst>
                                  <p:subTnLst>
                                    <p:audio>
                                      <p:cMediaNode>
                                        <p:cTn display="0" masterRel="sameClick">
                                          <p:stCondLst>
                                            <p:cond evt="begin" delay="0">
                                              <p:tn val="22"/>
                                            </p:cond>
                                          </p:stCondLst>
                                          <p:endCondLst>
                                            <p:cond evt="onStopAudio" delay="0">
                                              <p:tgtEl>
                                                <p:sldTgt/>
                                              </p:tgtEl>
                                            </p:cond>
                                          </p:endCondLst>
                                        </p:cTn>
                                        <p:tgtEl>
                                          <p:sndTgt r:embed="rId4" name="Pencil Check"/>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590858"/>
                                        </p:tgtEl>
                                        <p:attrNameLst>
                                          <p:attrName>style.visibility</p:attrName>
                                        </p:attrNameLst>
                                      </p:cBhvr>
                                      <p:to>
                                        <p:strVal val="visible"/>
                                      </p:to>
                                    </p:set>
                                    <p:animEffect transition="in" filter="wipe(left)">
                                      <p:cBhvr>
                                        <p:cTn id="29" dur="500"/>
                                        <p:tgtEl>
                                          <p:spTgt spid="590858"/>
                                        </p:tgtEl>
                                      </p:cBhvr>
                                    </p:animEffect>
                                  </p:childTnLst>
                                  <p:subTnLst>
                                    <p:audio>
                                      <p:cMediaNode>
                                        <p:cTn display="0" masterRel="sameClick">
                                          <p:stCondLst>
                                            <p:cond evt="begin" delay="0">
                                              <p:tn val="27"/>
                                            </p:cond>
                                          </p:stCondLst>
                                          <p:endCondLst>
                                            <p:cond evt="onStopAudio" delay="0">
                                              <p:tgtEl>
                                                <p:sldTgt/>
                                              </p:tgtEl>
                                            </p:cond>
                                          </p:endCondLst>
                                        </p:cTn>
                                        <p:tgtEl>
                                          <p:sndTgt r:embed="rId4" name="Pencil Check"/>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590859"/>
                                        </p:tgtEl>
                                        <p:attrNameLst>
                                          <p:attrName>style.visibility</p:attrName>
                                        </p:attrNameLst>
                                      </p:cBhvr>
                                      <p:to>
                                        <p:strVal val="visible"/>
                                      </p:to>
                                    </p:set>
                                    <p:animEffect transition="in" filter="wipe(left)">
                                      <p:cBhvr>
                                        <p:cTn id="34" dur="500"/>
                                        <p:tgtEl>
                                          <p:spTgt spid="590859"/>
                                        </p:tgtEl>
                                      </p:cBhvr>
                                    </p:animEffect>
                                  </p:childTnLst>
                                  <p:subTnLst>
                                    <p:audio>
                                      <p:cMediaNode>
                                        <p:cTn display="0" masterRel="sameClick">
                                          <p:stCondLst>
                                            <p:cond evt="begin" delay="0">
                                              <p:tn val="32"/>
                                            </p:cond>
                                          </p:stCondLst>
                                          <p:endCondLst>
                                            <p:cond evt="onStopAudio" delay="0">
                                              <p:tgtEl>
                                                <p:sldTgt/>
                                              </p:tgtEl>
                                            </p:cond>
                                          </p:endCondLst>
                                        </p:cTn>
                                        <p:tgtEl>
                                          <p:sndTgt r:embed="rId4" name="Pencil Check"/>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590860"/>
                                        </p:tgtEl>
                                        <p:attrNameLst>
                                          <p:attrName>style.visibility</p:attrName>
                                        </p:attrNameLst>
                                      </p:cBhvr>
                                      <p:to>
                                        <p:strVal val="visible"/>
                                      </p:to>
                                    </p:set>
                                    <p:animEffect transition="in" filter="wipe(left)">
                                      <p:cBhvr>
                                        <p:cTn id="39" dur="500"/>
                                        <p:tgtEl>
                                          <p:spTgt spid="590860"/>
                                        </p:tgtEl>
                                      </p:cBhvr>
                                    </p:animEffect>
                                  </p:childTnLst>
                                  <p:subTnLst>
                                    <p:audio>
                                      <p:cMediaNode>
                                        <p:cTn display="0" masterRel="sameClick">
                                          <p:stCondLst>
                                            <p:cond evt="begin" delay="0">
                                              <p:tn val="37"/>
                                            </p:cond>
                                          </p:stCondLst>
                                          <p:endCondLst>
                                            <p:cond evt="onStopAudio" delay="0">
                                              <p:tgtEl>
                                                <p:sldTgt/>
                                              </p:tgtEl>
                                            </p:cond>
                                          </p:endCondLst>
                                        </p:cTn>
                                        <p:tgtEl>
                                          <p:sndTgt r:embed="rId4" name="Pencil Che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6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descr="Rectangle: Click to edit Master text styles&#10;Second level&#10;Third level&#10;Fourth level&#10;Fifth level">
            <a:extLst>
              <a:ext uri="{FF2B5EF4-FFF2-40B4-BE49-F238E27FC236}">
                <a16:creationId xmlns:a16="http://schemas.microsoft.com/office/drawing/2014/main" id="{C52D365C-652C-020B-3FA5-C32FF2D41E85}"/>
              </a:ext>
            </a:extLst>
          </p:cNvPr>
          <p:cNvSpPr>
            <a:spLocks noGrp="1" noChangeArrowheads="1"/>
          </p:cNvSpPr>
          <p:nvPr>
            <p:ph type="body" idx="1"/>
          </p:nvPr>
        </p:nvSpPr>
        <p:spPr>
          <a:xfrm>
            <a:off x="1776414" y="1371600"/>
            <a:ext cx="4649787" cy="1911350"/>
          </a:xfrm>
          <a:solidFill>
            <a:schemeClr val="bg1"/>
          </a:solidFill>
        </p:spPr>
        <p:txBody>
          <a:bodyPr/>
          <a:lstStyle/>
          <a:p>
            <a:pPr marL="0" indent="0">
              <a:spcBef>
                <a:spcPct val="0"/>
              </a:spcBef>
              <a:buNone/>
              <a:defRPr/>
            </a:pPr>
            <a:r>
              <a:rPr lang="en-US" sz="2600">
                <a:solidFill>
                  <a:srgbClr val="006C01"/>
                </a:solidFill>
              </a:rPr>
              <a:t>Darwin was amazed to </a:t>
            </a:r>
            <a:br>
              <a:rPr lang="en-US" sz="2600">
                <a:solidFill>
                  <a:srgbClr val="006C01"/>
                </a:solidFill>
              </a:rPr>
            </a:br>
            <a:r>
              <a:rPr lang="en-US" sz="2600">
                <a:solidFill>
                  <a:srgbClr val="006C01"/>
                </a:solidFill>
              </a:rPr>
              <a:t>find out:</a:t>
            </a:r>
            <a:r>
              <a:rPr lang="en-US" sz="2600"/>
              <a:t> </a:t>
            </a:r>
          </a:p>
          <a:p>
            <a:pPr marL="0" indent="0">
              <a:spcBef>
                <a:spcPct val="0"/>
              </a:spcBef>
              <a:buNone/>
              <a:defRPr/>
            </a:pPr>
            <a:r>
              <a:rPr lang="en-US" sz="2600" i="1" u="sng"/>
              <a:t>All</a:t>
            </a:r>
            <a:r>
              <a:rPr lang="en-US" sz="2600"/>
              <a:t> 14 species of birds </a:t>
            </a:r>
            <a:br>
              <a:rPr lang="en-US" sz="2600"/>
            </a:br>
            <a:r>
              <a:rPr lang="en-US" sz="2600"/>
              <a:t>were </a:t>
            </a:r>
            <a:r>
              <a:rPr lang="en-US" sz="2600" u="sng"/>
              <a:t>finches</a:t>
            </a:r>
            <a:r>
              <a:rPr lang="en-US" sz="2600"/>
              <a:t>…</a:t>
            </a:r>
            <a:endParaRPr lang="en-US">
              <a:effectLst>
                <a:outerShdw blurRad="38100" dist="38100" dir="2700000" algn="tl">
                  <a:srgbClr val="C0C0C0"/>
                </a:outerShdw>
              </a:effectLst>
              <a:cs typeface="Arial" charset="0"/>
              <a:sym typeface="Arial" charset="0"/>
            </a:endParaRPr>
          </a:p>
        </p:txBody>
      </p:sp>
      <p:grpSp>
        <p:nvGrpSpPr>
          <p:cNvPr id="8195" name="Group 3">
            <a:extLst>
              <a:ext uri="{FF2B5EF4-FFF2-40B4-BE49-F238E27FC236}">
                <a16:creationId xmlns:a16="http://schemas.microsoft.com/office/drawing/2014/main" id="{206C64D1-4B61-B994-2CCE-567AFAB9DD08}"/>
              </a:ext>
            </a:extLst>
          </p:cNvPr>
          <p:cNvGrpSpPr>
            <a:grpSpLocks/>
          </p:cNvGrpSpPr>
          <p:nvPr/>
        </p:nvGrpSpPr>
        <p:grpSpPr bwMode="auto">
          <a:xfrm>
            <a:off x="5503864" y="1268414"/>
            <a:ext cx="5164137" cy="5589587"/>
            <a:chOff x="2507" y="799"/>
            <a:chExt cx="3253" cy="3521"/>
          </a:xfrm>
        </p:grpSpPr>
        <p:pic>
          <p:nvPicPr>
            <p:cNvPr id="8208" name="Picture 4">
              <a:extLst>
                <a:ext uri="{FF2B5EF4-FFF2-40B4-BE49-F238E27FC236}">
                  <a16:creationId xmlns:a16="http://schemas.microsoft.com/office/drawing/2014/main" id="{1DCECF4C-7A03-344F-F66B-F686A7968B8E}"/>
                </a:ext>
              </a:extLst>
            </p:cNvPr>
            <p:cNvPicPr>
              <a:picLocks noChangeArrowheads="1"/>
            </p:cNvPicPr>
            <p:nvPr/>
          </p:nvPicPr>
          <p:blipFill>
            <a:blip r:embed="rId5">
              <a:extLst>
                <a:ext uri="{28A0092B-C50C-407E-A947-70E740481C1C}">
                  <a14:useLocalDpi xmlns:a14="http://schemas.microsoft.com/office/drawing/2010/main" val="0"/>
                </a:ext>
              </a:extLst>
            </a:blip>
            <a:srcRect l="17101" t="1199" r="14400"/>
            <a:stretch>
              <a:fillRect/>
            </a:stretch>
          </p:blipFill>
          <p:spPr bwMode="auto">
            <a:xfrm>
              <a:off x="2507" y="799"/>
              <a:ext cx="3253" cy="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Rectangle 5">
              <a:extLst>
                <a:ext uri="{FF2B5EF4-FFF2-40B4-BE49-F238E27FC236}">
                  <a16:creationId xmlns:a16="http://schemas.microsoft.com/office/drawing/2014/main" id="{71269DE6-F67F-23CB-49B5-4733C2BD592A}"/>
                </a:ext>
              </a:extLst>
            </p:cNvPr>
            <p:cNvSpPr>
              <a:spLocks/>
            </p:cNvSpPr>
            <p:nvPr/>
          </p:nvSpPr>
          <p:spPr bwMode="auto">
            <a:xfrm>
              <a:off x="2519" y="2208"/>
              <a:ext cx="1513" cy="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chemeClr val="bg1"/>
                  </a:solidFill>
                  <a:cs typeface="Arial" panose="020B0604020202020204" pitchFamily="34" charset="0"/>
                  <a:sym typeface="Arial" panose="020B0604020202020204" pitchFamily="34" charset="0"/>
                </a:rPr>
                <a:t>Finch?</a:t>
              </a:r>
              <a:br>
                <a:rPr lang="en-US" altLang="en-ES" sz="2000" b="1">
                  <a:solidFill>
                    <a:schemeClr val="bg1"/>
                  </a:solidFill>
                  <a:cs typeface="Arial" panose="020B0604020202020204" pitchFamily="34" charset="0"/>
                  <a:sym typeface="Arial" panose="020B0604020202020204" pitchFamily="34" charset="0"/>
                </a:rPr>
              </a:br>
              <a:endParaRPr lang="en-US" altLang="en-ES" sz="2000" b="1">
                <a:solidFill>
                  <a:schemeClr val="bg1"/>
                </a:solidFill>
                <a:cs typeface="Arial" panose="020B0604020202020204" pitchFamily="34" charset="0"/>
                <a:sym typeface="Arial" panose="020B0604020202020204" pitchFamily="34" charset="0"/>
              </a:endParaRPr>
            </a:p>
          </p:txBody>
        </p:sp>
        <p:sp>
          <p:nvSpPr>
            <p:cNvPr id="8210" name="Rectangle 6">
              <a:extLst>
                <a:ext uri="{FF2B5EF4-FFF2-40B4-BE49-F238E27FC236}">
                  <a16:creationId xmlns:a16="http://schemas.microsoft.com/office/drawing/2014/main" id="{73E07CE5-CF65-CCE1-B4F2-1A73AF1C66E8}"/>
                </a:ext>
              </a:extLst>
            </p:cNvPr>
            <p:cNvSpPr>
              <a:spLocks/>
            </p:cNvSpPr>
            <p:nvPr/>
          </p:nvSpPr>
          <p:spPr bwMode="auto">
            <a:xfrm>
              <a:off x="4272" y="2208"/>
              <a:ext cx="1488"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chemeClr val="bg1"/>
                  </a:solidFill>
                  <a:cs typeface="Arial" panose="020B0604020202020204" pitchFamily="34" charset="0"/>
                  <a:sym typeface="Arial" panose="020B0604020202020204" pitchFamily="34" charset="0"/>
                </a:rPr>
                <a:t>Sparrow?</a:t>
              </a:r>
            </a:p>
          </p:txBody>
        </p:sp>
        <p:sp>
          <p:nvSpPr>
            <p:cNvPr id="8211" name="Rectangle 7">
              <a:extLst>
                <a:ext uri="{FF2B5EF4-FFF2-40B4-BE49-F238E27FC236}">
                  <a16:creationId xmlns:a16="http://schemas.microsoft.com/office/drawing/2014/main" id="{2098632B-074B-112B-66DA-7B1485BEC57E}"/>
                </a:ext>
              </a:extLst>
            </p:cNvPr>
            <p:cNvSpPr>
              <a:spLocks/>
            </p:cNvSpPr>
            <p:nvPr/>
          </p:nvSpPr>
          <p:spPr bwMode="auto">
            <a:xfrm>
              <a:off x="2616" y="4040"/>
              <a:ext cx="1296"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chemeClr val="bg1"/>
                  </a:solidFill>
                  <a:cs typeface="Arial" panose="020B0604020202020204" pitchFamily="34" charset="0"/>
                  <a:sym typeface="Arial" panose="020B0604020202020204" pitchFamily="34" charset="0"/>
                </a:rPr>
                <a:t>Woodpecker?</a:t>
              </a:r>
            </a:p>
          </p:txBody>
        </p:sp>
        <p:sp>
          <p:nvSpPr>
            <p:cNvPr id="8212" name="Rectangle 8">
              <a:extLst>
                <a:ext uri="{FF2B5EF4-FFF2-40B4-BE49-F238E27FC236}">
                  <a16:creationId xmlns:a16="http://schemas.microsoft.com/office/drawing/2014/main" id="{926A7FA7-DF5D-F006-ADF6-F122837BB400}"/>
                </a:ext>
              </a:extLst>
            </p:cNvPr>
            <p:cNvSpPr>
              <a:spLocks/>
            </p:cNvSpPr>
            <p:nvPr/>
          </p:nvSpPr>
          <p:spPr bwMode="auto">
            <a:xfrm>
              <a:off x="4224" y="4032"/>
              <a:ext cx="1536"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chemeClr val="bg1"/>
                  </a:solidFill>
                  <a:cs typeface="Arial" panose="020B0604020202020204" pitchFamily="34" charset="0"/>
                  <a:sym typeface="Arial" panose="020B0604020202020204" pitchFamily="34" charset="0"/>
                </a:rPr>
                <a:t>Warbler?</a:t>
              </a:r>
            </a:p>
          </p:txBody>
        </p:sp>
      </p:grpSp>
      <p:sp>
        <p:nvSpPr>
          <p:cNvPr id="8196" name="Rectangle 9">
            <a:extLst>
              <a:ext uri="{FF2B5EF4-FFF2-40B4-BE49-F238E27FC236}">
                <a16:creationId xmlns:a16="http://schemas.microsoft.com/office/drawing/2014/main" id="{64050AAB-63A9-18E1-1B08-0FFDE0BF1BBF}"/>
              </a:ext>
            </a:extLst>
          </p:cNvPr>
          <p:cNvSpPr>
            <a:spLocks/>
          </p:cNvSpPr>
          <p:nvPr/>
        </p:nvSpPr>
        <p:spPr bwMode="auto">
          <a:xfrm>
            <a:off x="5254625" y="3563939"/>
            <a:ext cx="2667000" cy="396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Finch?</a:t>
            </a:r>
            <a:br>
              <a:rPr lang="en-US" altLang="en-ES" sz="2000" b="1">
                <a:solidFill>
                  <a:srgbClr val="121212"/>
                </a:solidFill>
                <a:cs typeface="Arial" panose="020B0604020202020204" pitchFamily="34" charset="0"/>
                <a:sym typeface="Arial" panose="020B0604020202020204" pitchFamily="34" charset="0"/>
              </a:rPr>
            </a:br>
            <a:endParaRPr lang="en-US" altLang="en-ES" sz="2000" b="1">
              <a:solidFill>
                <a:srgbClr val="121212"/>
              </a:solidFill>
              <a:cs typeface="Arial" panose="020B0604020202020204" pitchFamily="34" charset="0"/>
              <a:sym typeface="Arial" panose="020B0604020202020204" pitchFamily="34" charset="0"/>
            </a:endParaRPr>
          </a:p>
        </p:txBody>
      </p:sp>
      <p:sp>
        <p:nvSpPr>
          <p:cNvPr id="8197" name="Rectangle 10">
            <a:extLst>
              <a:ext uri="{FF2B5EF4-FFF2-40B4-BE49-F238E27FC236}">
                <a16:creationId xmlns:a16="http://schemas.microsoft.com/office/drawing/2014/main" id="{024B8EB4-FC45-FCF1-FE3B-9FCFCF055BE0}"/>
              </a:ext>
            </a:extLst>
          </p:cNvPr>
          <p:cNvSpPr>
            <a:spLocks/>
          </p:cNvSpPr>
          <p:nvPr/>
        </p:nvSpPr>
        <p:spPr bwMode="auto">
          <a:xfrm>
            <a:off x="8302625" y="3563938"/>
            <a:ext cx="23622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Sparrow?</a:t>
            </a:r>
          </a:p>
        </p:txBody>
      </p:sp>
      <p:sp>
        <p:nvSpPr>
          <p:cNvPr id="8198" name="Rectangle 11">
            <a:extLst>
              <a:ext uri="{FF2B5EF4-FFF2-40B4-BE49-F238E27FC236}">
                <a16:creationId xmlns:a16="http://schemas.microsoft.com/office/drawing/2014/main" id="{D7061BDF-4F87-6083-EB56-EFB6B173990A}"/>
              </a:ext>
            </a:extLst>
          </p:cNvPr>
          <p:cNvSpPr>
            <a:spLocks/>
          </p:cNvSpPr>
          <p:nvPr/>
        </p:nvSpPr>
        <p:spPr bwMode="auto">
          <a:xfrm>
            <a:off x="5673725" y="6472238"/>
            <a:ext cx="20574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Woodpecker?</a:t>
            </a:r>
          </a:p>
        </p:txBody>
      </p:sp>
      <p:sp>
        <p:nvSpPr>
          <p:cNvPr id="8199" name="Rectangle 12">
            <a:extLst>
              <a:ext uri="{FF2B5EF4-FFF2-40B4-BE49-F238E27FC236}">
                <a16:creationId xmlns:a16="http://schemas.microsoft.com/office/drawing/2014/main" id="{963402DA-E3B0-15CA-323E-19401E925E16}"/>
              </a:ext>
            </a:extLst>
          </p:cNvPr>
          <p:cNvSpPr>
            <a:spLocks/>
          </p:cNvSpPr>
          <p:nvPr/>
        </p:nvSpPr>
        <p:spPr bwMode="auto">
          <a:xfrm>
            <a:off x="8226425" y="6459538"/>
            <a:ext cx="24384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Warbler?</a:t>
            </a:r>
          </a:p>
        </p:txBody>
      </p:sp>
      <p:sp>
        <p:nvSpPr>
          <p:cNvPr id="8200" name="Rectangle 13">
            <a:extLst>
              <a:ext uri="{FF2B5EF4-FFF2-40B4-BE49-F238E27FC236}">
                <a16:creationId xmlns:a16="http://schemas.microsoft.com/office/drawing/2014/main" id="{4A80A0BD-1E17-79EB-6EB5-ACEF47349C69}"/>
              </a:ext>
            </a:extLst>
          </p:cNvPr>
          <p:cNvSpPr>
            <a:spLocks noGrp="1" noChangeArrowheads="1"/>
          </p:cNvSpPr>
          <p:nvPr>
            <p:ph type="title"/>
          </p:nvPr>
        </p:nvSpPr>
        <p:spPr>
          <a:xfrm>
            <a:off x="2133600" y="685800"/>
            <a:ext cx="8534400" cy="762000"/>
          </a:xfrm>
        </p:spPr>
        <p:txBody>
          <a:bodyPr/>
          <a:lstStyle/>
          <a:p>
            <a:pPr eaLnBrk="1" hangingPunct="1"/>
            <a:r>
              <a:rPr lang="en-US" altLang="en-ES">
                <a:ea typeface="ＭＳ Ｐゴシック" panose="020B0600070205080204" pitchFamily="34" charset="-128"/>
              </a:rPr>
              <a:t>But Darwin found… a lot of </a:t>
            </a:r>
            <a:r>
              <a:rPr lang="en-US" altLang="en-ES" i="1" u="sng">
                <a:solidFill>
                  <a:srgbClr val="CC0000"/>
                </a:solidFill>
                <a:ea typeface="ＭＳ Ｐゴシック" panose="020B0600070205080204" pitchFamily="34" charset="-128"/>
              </a:rPr>
              <a:t>finches</a:t>
            </a:r>
            <a:endParaRPr lang="en-US" altLang="en-ES">
              <a:ea typeface="ＭＳ Ｐゴシック" panose="020B0600070205080204" pitchFamily="34" charset="-128"/>
            </a:endParaRPr>
          </a:p>
        </p:txBody>
      </p:sp>
      <p:sp>
        <p:nvSpPr>
          <p:cNvPr id="591886" name="AutoShape 14">
            <a:extLst>
              <a:ext uri="{FF2B5EF4-FFF2-40B4-BE49-F238E27FC236}">
                <a16:creationId xmlns:a16="http://schemas.microsoft.com/office/drawing/2014/main" id="{509E4052-ACB3-AD3B-CA0E-814FFD24037F}"/>
              </a:ext>
            </a:extLst>
          </p:cNvPr>
          <p:cNvSpPr>
            <a:spLocks/>
          </p:cNvSpPr>
          <p:nvPr/>
        </p:nvSpPr>
        <p:spPr bwMode="auto">
          <a:xfrm>
            <a:off x="5514975" y="3503613"/>
            <a:ext cx="2014538" cy="628650"/>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Large Ground </a:t>
            </a:r>
            <a:br>
              <a:rPr lang="en-US" altLang="en-ES" sz="2000" b="1">
                <a:solidFill>
                  <a:srgbClr val="121212"/>
                </a:solidFill>
                <a:cs typeface="Arial" panose="020B0604020202020204" pitchFamily="34" charset="0"/>
                <a:sym typeface="Arial" panose="020B0604020202020204" pitchFamily="34" charset="0"/>
              </a:rPr>
            </a:br>
            <a:r>
              <a:rPr lang="en-US" altLang="en-ES" sz="2000" b="1">
                <a:solidFill>
                  <a:srgbClr val="CC0000"/>
                </a:solidFill>
                <a:cs typeface="Arial" panose="020B0604020202020204" pitchFamily="34" charset="0"/>
                <a:sym typeface="Arial" panose="020B0604020202020204" pitchFamily="34" charset="0"/>
              </a:rPr>
              <a:t>Finch</a:t>
            </a:r>
            <a:endParaRPr lang="en-US" altLang="en-ES" sz="2000" b="1">
              <a:solidFill>
                <a:srgbClr val="121212"/>
              </a:solidFill>
              <a:cs typeface="Arial" panose="020B0604020202020204" pitchFamily="34" charset="0"/>
              <a:sym typeface="Arial" panose="020B0604020202020204" pitchFamily="34" charset="0"/>
            </a:endParaRPr>
          </a:p>
        </p:txBody>
      </p:sp>
      <p:sp>
        <p:nvSpPr>
          <p:cNvPr id="591887" name="AutoShape 15">
            <a:extLst>
              <a:ext uri="{FF2B5EF4-FFF2-40B4-BE49-F238E27FC236}">
                <a16:creationId xmlns:a16="http://schemas.microsoft.com/office/drawing/2014/main" id="{37C82779-B429-3464-D1A7-2CF98BEB5BE7}"/>
              </a:ext>
            </a:extLst>
          </p:cNvPr>
          <p:cNvSpPr>
            <a:spLocks/>
          </p:cNvSpPr>
          <p:nvPr/>
        </p:nvSpPr>
        <p:spPr bwMode="auto">
          <a:xfrm>
            <a:off x="8305801" y="3503613"/>
            <a:ext cx="2301875" cy="647700"/>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Small Ground </a:t>
            </a:r>
            <a:r>
              <a:rPr lang="en-US" altLang="en-ES" sz="2000" b="1">
                <a:solidFill>
                  <a:srgbClr val="CC0000"/>
                </a:solidFill>
                <a:cs typeface="Arial" panose="020B0604020202020204" pitchFamily="34" charset="0"/>
                <a:sym typeface="Arial" panose="020B0604020202020204" pitchFamily="34" charset="0"/>
              </a:rPr>
              <a:t>Finch</a:t>
            </a:r>
            <a:endParaRPr lang="en-US" altLang="en-ES" sz="2000" b="1">
              <a:solidFill>
                <a:srgbClr val="121212"/>
              </a:solidFill>
              <a:cs typeface="Arial" panose="020B0604020202020204" pitchFamily="34" charset="0"/>
              <a:sym typeface="Arial" panose="020B0604020202020204" pitchFamily="34" charset="0"/>
            </a:endParaRPr>
          </a:p>
        </p:txBody>
      </p:sp>
      <p:sp>
        <p:nvSpPr>
          <p:cNvPr id="591888" name="AutoShape 16">
            <a:extLst>
              <a:ext uri="{FF2B5EF4-FFF2-40B4-BE49-F238E27FC236}">
                <a16:creationId xmlns:a16="http://schemas.microsoft.com/office/drawing/2014/main" id="{F14CB429-0A01-ADF9-AD81-425E0B8A9BF8}"/>
              </a:ext>
            </a:extLst>
          </p:cNvPr>
          <p:cNvSpPr>
            <a:spLocks/>
          </p:cNvSpPr>
          <p:nvPr/>
        </p:nvSpPr>
        <p:spPr bwMode="auto">
          <a:xfrm>
            <a:off x="5676901" y="6399213"/>
            <a:ext cx="2005013" cy="381000"/>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Warbler </a:t>
            </a:r>
            <a:r>
              <a:rPr lang="en-US" altLang="en-ES" sz="2000" b="1">
                <a:solidFill>
                  <a:srgbClr val="CC0000"/>
                </a:solidFill>
                <a:cs typeface="Arial" panose="020B0604020202020204" pitchFamily="34" charset="0"/>
                <a:sym typeface="Arial" panose="020B0604020202020204" pitchFamily="34" charset="0"/>
              </a:rPr>
              <a:t>Finch</a:t>
            </a:r>
            <a:endParaRPr lang="en-US" altLang="en-ES" sz="2000" b="1">
              <a:solidFill>
                <a:srgbClr val="121212"/>
              </a:solidFill>
              <a:cs typeface="Arial" panose="020B0604020202020204" pitchFamily="34" charset="0"/>
              <a:sym typeface="Arial" panose="020B0604020202020204" pitchFamily="34" charset="0"/>
            </a:endParaRPr>
          </a:p>
        </p:txBody>
      </p:sp>
      <p:sp>
        <p:nvSpPr>
          <p:cNvPr id="591889" name="AutoShape 17">
            <a:extLst>
              <a:ext uri="{FF2B5EF4-FFF2-40B4-BE49-F238E27FC236}">
                <a16:creationId xmlns:a16="http://schemas.microsoft.com/office/drawing/2014/main" id="{C02FA92E-86C2-CF52-43E7-F7501B04135F}"/>
              </a:ext>
            </a:extLst>
          </p:cNvPr>
          <p:cNvSpPr>
            <a:spLocks/>
          </p:cNvSpPr>
          <p:nvPr/>
        </p:nvSpPr>
        <p:spPr bwMode="auto">
          <a:xfrm>
            <a:off x="8232775" y="6399213"/>
            <a:ext cx="2376488" cy="381000"/>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Veg. Tree </a:t>
            </a:r>
            <a:r>
              <a:rPr lang="en-US" altLang="en-ES" sz="2000" b="1">
                <a:solidFill>
                  <a:srgbClr val="CC0000"/>
                </a:solidFill>
                <a:cs typeface="Arial" panose="020B0604020202020204" pitchFamily="34" charset="0"/>
                <a:sym typeface="Arial" panose="020B0604020202020204" pitchFamily="34" charset="0"/>
              </a:rPr>
              <a:t>Finch</a:t>
            </a:r>
            <a:endParaRPr lang="en-US" altLang="en-ES" sz="2000" b="1">
              <a:solidFill>
                <a:srgbClr val="121212"/>
              </a:solidFill>
              <a:cs typeface="Arial" panose="020B0604020202020204" pitchFamily="34" charset="0"/>
              <a:sym typeface="Arial" panose="020B0604020202020204" pitchFamily="34" charset="0"/>
            </a:endParaRPr>
          </a:p>
        </p:txBody>
      </p:sp>
      <p:sp>
        <p:nvSpPr>
          <p:cNvPr id="591891" name="Rectangle 19" descr="Rectangle: Click to edit Master text styles&#10;Second level&#10;Third level&#10;Fourth level&#10;Fifth level">
            <a:extLst>
              <a:ext uri="{FF2B5EF4-FFF2-40B4-BE49-F238E27FC236}">
                <a16:creationId xmlns:a16="http://schemas.microsoft.com/office/drawing/2014/main" id="{5F560219-97DE-058B-6C72-2219B29EE74B}"/>
              </a:ext>
            </a:extLst>
          </p:cNvPr>
          <p:cNvSpPr>
            <a:spLocks noChangeArrowheads="1"/>
          </p:cNvSpPr>
          <p:nvPr/>
        </p:nvSpPr>
        <p:spPr bwMode="auto">
          <a:xfrm>
            <a:off x="1776413" y="2928938"/>
            <a:ext cx="3816350" cy="1409700"/>
          </a:xfrm>
          <a:prstGeom prst="rect">
            <a:avLst/>
          </a:prstGeom>
          <a:solidFill>
            <a:schemeClr val="bg1"/>
          </a:solidFill>
          <a:ln w="9525">
            <a:noFill/>
            <a:miter lim="800000"/>
            <a:headEnd/>
            <a:tailEnd/>
          </a:ln>
          <a:effectLst/>
        </p:spPr>
        <p:txBody>
          <a:bodyPr/>
          <a:lstStyle/>
          <a:p>
            <a:pPr algn="l">
              <a:defRPr/>
            </a:pPr>
            <a:endParaRPr lang="en-US" sz="800" b="1">
              <a:solidFill>
                <a:srgbClr val="0F116A"/>
              </a:solidFill>
              <a:latin typeface="Arial" charset="0"/>
              <a:ea typeface="ＭＳ Ｐゴシック" charset="-128"/>
            </a:endParaRPr>
          </a:p>
          <a:p>
            <a:pPr algn="l">
              <a:defRPr/>
            </a:pPr>
            <a:r>
              <a:rPr lang="en-US" sz="2600" b="1" i="1">
                <a:solidFill>
                  <a:srgbClr val="0F116A"/>
                </a:solidFill>
                <a:latin typeface="Arial" charset="0"/>
                <a:ea typeface="ＭＳ Ｐゴシック" charset="-128"/>
              </a:rPr>
              <a:t>But</a:t>
            </a:r>
            <a:r>
              <a:rPr lang="en-US" sz="2600" b="1">
                <a:solidFill>
                  <a:srgbClr val="0F116A"/>
                </a:solidFill>
                <a:latin typeface="Arial" charset="0"/>
                <a:ea typeface="ＭＳ Ｐゴシック" charset="-128"/>
              </a:rPr>
              <a:t> there is only </a:t>
            </a:r>
            <a:r>
              <a:rPr lang="en-US" sz="2600" b="1" i="1" u="sng">
                <a:solidFill>
                  <a:srgbClr val="0F116A"/>
                </a:solidFill>
                <a:latin typeface="Arial" charset="0"/>
                <a:ea typeface="ＭＳ Ｐゴシック" charset="-128"/>
              </a:rPr>
              <a:t>one</a:t>
            </a:r>
            <a:r>
              <a:rPr lang="en-US" sz="2600" b="1">
                <a:solidFill>
                  <a:srgbClr val="0F116A"/>
                </a:solidFill>
                <a:latin typeface="Arial" charset="0"/>
                <a:ea typeface="ＭＳ Ｐゴシック" charset="-128"/>
              </a:rPr>
              <a:t> species of finch on the mainland!</a:t>
            </a:r>
            <a:endParaRPr lang="en-US" sz="2800" b="1">
              <a:solidFill>
                <a:srgbClr val="0F116A"/>
              </a:solidFill>
              <a:effectLst>
                <a:outerShdw blurRad="38100" dist="38100" dir="2700000" algn="tl">
                  <a:srgbClr val="C0C0C0"/>
                </a:outerShdw>
              </a:effectLst>
              <a:latin typeface="Arial" charset="0"/>
              <a:ea typeface="ＭＳ Ｐゴシック" charset="-128"/>
              <a:cs typeface="Arial" charset="0"/>
              <a:sym typeface="Arial" charset="0"/>
            </a:endParaRPr>
          </a:p>
        </p:txBody>
      </p:sp>
      <p:pic>
        <p:nvPicPr>
          <p:cNvPr id="591893" name="Picture 21" descr="darwinL">
            <a:extLst>
              <a:ext uri="{FF2B5EF4-FFF2-40B4-BE49-F238E27FC236}">
                <a16:creationId xmlns:a16="http://schemas.microsoft.com/office/drawing/2014/main" id="{A4F87040-5370-271F-35A2-4759A79712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4314826"/>
            <a:ext cx="18827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1894" name="AutoShape 22">
            <a:extLst>
              <a:ext uri="{FF2B5EF4-FFF2-40B4-BE49-F238E27FC236}">
                <a16:creationId xmlns:a16="http://schemas.microsoft.com/office/drawing/2014/main" id="{1682E8E7-6DDC-6BE4-1963-D260D378681F}"/>
              </a:ext>
            </a:extLst>
          </p:cNvPr>
          <p:cNvSpPr>
            <a:spLocks noChangeArrowheads="1"/>
          </p:cNvSpPr>
          <p:nvPr/>
        </p:nvSpPr>
        <p:spPr bwMode="auto">
          <a:xfrm>
            <a:off x="3876675" y="4311650"/>
            <a:ext cx="2668588" cy="2008188"/>
          </a:xfrm>
          <a:prstGeom prst="wedgeEllipseCallout">
            <a:avLst>
              <a:gd name="adj1" fmla="val -82005"/>
              <a:gd name="adj2" fmla="val 5417"/>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ES" sz="1800" b="1">
                <a:solidFill>
                  <a:srgbClr val="0F116A"/>
                </a:solidFill>
                <a:latin typeface="Comic Sans MS" panose="030F0902030302020204" pitchFamily="66" charset="0"/>
              </a:rPr>
              <a:t>How did</a:t>
            </a:r>
            <a:br>
              <a:rPr lang="en-US" altLang="en-ES" sz="1800" b="1">
                <a:solidFill>
                  <a:srgbClr val="0F116A"/>
                </a:solidFill>
                <a:latin typeface="Comic Sans MS" panose="030F0902030302020204" pitchFamily="66" charset="0"/>
              </a:rPr>
            </a:br>
            <a:r>
              <a:rPr lang="en-US" altLang="en-ES" sz="1800" b="1">
                <a:solidFill>
                  <a:srgbClr val="0F116A"/>
                </a:solidFill>
                <a:latin typeface="Comic Sans MS" panose="030F0902030302020204" pitchFamily="66" charset="0"/>
              </a:rPr>
              <a:t>one species </a:t>
            </a:r>
            <a:br>
              <a:rPr lang="en-US" altLang="en-ES" sz="1800" b="1">
                <a:solidFill>
                  <a:srgbClr val="0F116A"/>
                </a:solidFill>
                <a:latin typeface="Comic Sans MS" panose="030F0902030302020204" pitchFamily="66" charset="0"/>
              </a:rPr>
            </a:br>
            <a:r>
              <a:rPr lang="en-US" altLang="en-ES" sz="1800" b="1">
                <a:solidFill>
                  <a:srgbClr val="0F116A"/>
                </a:solidFill>
                <a:latin typeface="Comic Sans MS" panose="030F0902030302020204" pitchFamily="66" charset="0"/>
              </a:rPr>
              <a:t>of finches become</a:t>
            </a:r>
            <a:br>
              <a:rPr lang="en-US" altLang="en-ES" sz="1800" b="1">
                <a:solidFill>
                  <a:srgbClr val="0F116A"/>
                </a:solidFill>
                <a:latin typeface="Comic Sans MS" panose="030F0902030302020204" pitchFamily="66" charset="0"/>
              </a:rPr>
            </a:br>
            <a:r>
              <a:rPr lang="en-US" altLang="en-ES" sz="1800" b="1">
                <a:solidFill>
                  <a:srgbClr val="0F116A"/>
                </a:solidFill>
                <a:latin typeface="Comic Sans MS" panose="030F0902030302020204" pitchFamily="66" charset="0"/>
              </a:rPr>
              <a:t>so many different</a:t>
            </a:r>
            <a:br>
              <a:rPr lang="en-US" altLang="en-ES" sz="1800" b="1">
                <a:solidFill>
                  <a:srgbClr val="0F116A"/>
                </a:solidFill>
                <a:latin typeface="Comic Sans MS" panose="030F0902030302020204" pitchFamily="66" charset="0"/>
              </a:rPr>
            </a:br>
            <a:r>
              <a:rPr lang="en-US" altLang="en-ES" sz="1800" b="1">
                <a:solidFill>
                  <a:srgbClr val="0F116A"/>
                </a:solidFill>
                <a:latin typeface="Comic Sans MS" panose="030F0902030302020204" pitchFamily="66" charset="0"/>
              </a:rPr>
              <a:t>species now?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91886"/>
                                        </p:tgtEl>
                                        <p:attrNameLst>
                                          <p:attrName>style.visibility</p:attrName>
                                        </p:attrNameLst>
                                      </p:cBhvr>
                                      <p:to>
                                        <p:strVal val="visible"/>
                                      </p:to>
                                    </p:set>
                                    <p:animEffect transition="in" filter="wipe(left)">
                                      <p:cBhvr>
                                        <p:cTn id="7" dur="500"/>
                                        <p:tgtEl>
                                          <p:spTgt spid="591886"/>
                                        </p:tgtEl>
                                      </p:cBhvr>
                                    </p:animEffect>
                                  </p:childTnLst>
                                  <p:subTnLst>
                                    <p:audio>
                                      <p:cMediaNode>
                                        <p:cTn display="0" masterRel="sameClick">
                                          <p:stCondLst>
                                            <p:cond evt="begin" delay="0">
                                              <p:tn val="5"/>
                                            </p:cond>
                                          </p:stCondLst>
                                          <p:endCondLst>
                                            <p:cond evt="onStopAudio" delay="0">
                                              <p:tgtEl>
                                                <p:sldTgt/>
                                              </p:tgtEl>
                                            </p:cond>
                                          </p:endCondLst>
                                        </p:cTn>
                                        <p:tgtEl>
                                          <p:sndTgt r:embed="rId2" name="String"/>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91887"/>
                                        </p:tgtEl>
                                        <p:attrNameLst>
                                          <p:attrName>style.visibility</p:attrName>
                                        </p:attrNameLst>
                                      </p:cBhvr>
                                      <p:to>
                                        <p:strVal val="visible"/>
                                      </p:to>
                                    </p:set>
                                    <p:animEffect transition="in" filter="wipe(left)">
                                      <p:cBhvr>
                                        <p:cTn id="12" dur="500"/>
                                        <p:tgtEl>
                                          <p:spTgt spid="591887"/>
                                        </p:tgtEl>
                                      </p:cBhvr>
                                    </p:animEffect>
                                  </p:childTnLst>
                                  <p:subTnLst>
                                    <p:audio>
                                      <p:cMediaNode>
                                        <p:cTn display="0" masterRel="sameClick">
                                          <p:stCondLst>
                                            <p:cond evt="begin" delay="0">
                                              <p:tn val="10"/>
                                            </p:cond>
                                          </p:stCondLst>
                                          <p:endCondLst>
                                            <p:cond evt="onStopAudio" delay="0">
                                              <p:tgtEl>
                                                <p:sldTgt/>
                                              </p:tgtEl>
                                            </p:cond>
                                          </p:endCondLst>
                                        </p:cTn>
                                        <p:tgtEl>
                                          <p:sndTgt r:embed="rId2" name="String"/>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91888"/>
                                        </p:tgtEl>
                                        <p:attrNameLst>
                                          <p:attrName>style.visibility</p:attrName>
                                        </p:attrNameLst>
                                      </p:cBhvr>
                                      <p:to>
                                        <p:strVal val="visible"/>
                                      </p:to>
                                    </p:set>
                                    <p:animEffect transition="in" filter="wipe(left)">
                                      <p:cBhvr>
                                        <p:cTn id="17" dur="500"/>
                                        <p:tgtEl>
                                          <p:spTgt spid="591888"/>
                                        </p:tgtEl>
                                      </p:cBhvr>
                                    </p:animEffect>
                                  </p:childTnLst>
                                  <p:subTnLst>
                                    <p:audio>
                                      <p:cMediaNode>
                                        <p:cTn display="0" masterRel="sameClick">
                                          <p:stCondLst>
                                            <p:cond evt="begin" delay="0">
                                              <p:tn val="15"/>
                                            </p:cond>
                                          </p:stCondLst>
                                          <p:endCondLst>
                                            <p:cond evt="onStopAudio" delay="0">
                                              <p:tgtEl>
                                                <p:sldTgt/>
                                              </p:tgtEl>
                                            </p:cond>
                                          </p:endCondLst>
                                        </p:cTn>
                                        <p:tgtEl>
                                          <p:sndTgt r:embed="rId2" name="String"/>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91889"/>
                                        </p:tgtEl>
                                        <p:attrNameLst>
                                          <p:attrName>style.visibility</p:attrName>
                                        </p:attrNameLst>
                                      </p:cBhvr>
                                      <p:to>
                                        <p:strVal val="visible"/>
                                      </p:to>
                                    </p:set>
                                    <p:animEffect transition="in" filter="wipe(left)">
                                      <p:cBhvr>
                                        <p:cTn id="22" dur="500"/>
                                        <p:tgtEl>
                                          <p:spTgt spid="591889"/>
                                        </p:tgtEl>
                                      </p:cBhvr>
                                    </p:animEffect>
                                  </p:childTnLst>
                                  <p:subTnLst>
                                    <p:audio>
                                      <p:cMediaNode>
                                        <p:cTn display="0" masterRel="sameClick">
                                          <p:stCondLst>
                                            <p:cond evt="begin" delay="0">
                                              <p:tn val="20"/>
                                            </p:cond>
                                          </p:stCondLst>
                                          <p:endCondLst>
                                            <p:cond evt="onStopAudio" delay="0">
                                              <p:tgtEl>
                                                <p:sldTgt/>
                                              </p:tgtEl>
                                            </p:cond>
                                          </p:endCondLst>
                                        </p:cTn>
                                        <p:tgtEl>
                                          <p:sndTgt r:embed="rId2" name="String"/>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591891"/>
                                        </p:tgtEl>
                                        <p:attrNameLst>
                                          <p:attrName>style.visibility</p:attrName>
                                        </p:attrNameLst>
                                      </p:cBhvr>
                                      <p:to>
                                        <p:strVal val="visible"/>
                                      </p:to>
                                    </p:set>
                                    <p:anim calcmode="lin" valueType="num">
                                      <p:cBhvr additive="base">
                                        <p:cTn id="27" dur="500" fill="hold"/>
                                        <p:tgtEl>
                                          <p:spTgt spid="591891"/>
                                        </p:tgtEl>
                                        <p:attrNameLst>
                                          <p:attrName>ppt_x</p:attrName>
                                        </p:attrNameLst>
                                      </p:cBhvr>
                                      <p:tavLst>
                                        <p:tav tm="0">
                                          <p:val>
                                            <p:strVal val="0-#ppt_w/2"/>
                                          </p:val>
                                        </p:tav>
                                        <p:tav tm="100000">
                                          <p:val>
                                            <p:strVal val="#ppt_x"/>
                                          </p:val>
                                        </p:tav>
                                      </p:tavLst>
                                    </p:anim>
                                    <p:anim calcmode="lin" valueType="num">
                                      <p:cBhvr additive="base">
                                        <p:cTn id="28" dur="500" fill="hold"/>
                                        <p:tgtEl>
                                          <p:spTgt spid="59189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591893"/>
                                        </p:tgtEl>
                                        <p:attrNameLst>
                                          <p:attrName>style.visibility</p:attrName>
                                        </p:attrNameLst>
                                      </p:cBhvr>
                                      <p:to>
                                        <p:strVal val="visible"/>
                                      </p:to>
                                    </p:set>
                                  </p:childTnLst>
                                </p:cTn>
                              </p:par>
                            </p:childTnLst>
                          </p:cTn>
                        </p:par>
                        <p:par>
                          <p:cTn id="33" fill="hold" nodeType="afterGroup">
                            <p:stCondLst>
                              <p:cond delay="500"/>
                            </p:stCondLst>
                            <p:childTnLst>
                              <p:par>
                                <p:cTn id="34" presetID="22" presetClass="entr" presetSubtype="8" fill="hold" nodeType="afterEffect">
                                  <p:stCondLst>
                                    <p:cond delay="0"/>
                                  </p:stCondLst>
                                  <p:childTnLst>
                                    <p:set>
                                      <p:cBhvr>
                                        <p:cTn id="35" dur="1" fill="hold">
                                          <p:stCondLst>
                                            <p:cond delay="0"/>
                                          </p:stCondLst>
                                        </p:cTn>
                                        <p:tgtEl>
                                          <p:spTgt spid="591894"/>
                                        </p:tgtEl>
                                        <p:attrNameLst>
                                          <p:attrName>style.visibility</p:attrName>
                                        </p:attrNameLst>
                                      </p:cBhvr>
                                      <p:to>
                                        <p:strVal val="visible"/>
                                      </p:to>
                                    </p:set>
                                    <p:animEffect transition="in" filter="wipe(left)">
                                      <p:cBhvr>
                                        <p:cTn id="36" dur="500"/>
                                        <p:tgtEl>
                                          <p:spTgt spid="591894"/>
                                        </p:tgtEl>
                                      </p:cBhvr>
                                    </p:animEffect>
                                  </p:childTnLst>
                                  <p:subTnLst>
                                    <p:audio>
                                      <p:cMediaNode>
                                        <p:cTn display="0" masterRel="sameClick">
                                          <p:stCondLst>
                                            <p:cond evt="begin" delay="0">
                                              <p:tn val="34"/>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86" grpId="0" animBg="1"/>
      <p:bldP spid="591887" grpId="0" animBg="1"/>
      <p:bldP spid="591888" grpId="0" animBg="1"/>
      <p:bldP spid="591889" grpId="0" animBg="1"/>
      <p:bldP spid="591891" grpId="0" animBg="1"/>
      <p:bldP spid="591894"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Darwin´s 1</a:t>
            </a:r>
            <a:r>
              <a:rPr lang="en-US" baseline="30000" dirty="0"/>
              <a:t>st</a:t>
            </a:r>
            <a:r>
              <a:rPr lang="en-US" dirty="0"/>
              <a:t> Observation</a:t>
            </a:r>
          </a:p>
        </p:txBody>
      </p:sp>
      <p:sp>
        <p:nvSpPr>
          <p:cNvPr id="3" name="Content Placeholder 2"/>
          <p:cNvSpPr>
            <a:spLocks noGrp="1"/>
          </p:cNvSpPr>
          <p:nvPr>
            <p:ph idx="1"/>
          </p:nvPr>
        </p:nvSpPr>
        <p:spPr/>
        <p:txBody>
          <a:bodyPr>
            <a:normAutofit/>
          </a:bodyPr>
          <a:lstStyle/>
          <a:p>
            <a:r>
              <a:rPr lang="en-US" dirty="0"/>
              <a:t>During his 5 year voyage on the HMS Beagle, Charles Darwin made observations of dozens of species, collected an abundance of fossils, and studied geological similarities and differences on the different continents as he circumnavigated the globe.  </a:t>
            </a:r>
          </a:p>
          <a:p>
            <a:r>
              <a:rPr lang="en-US" dirty="0"/>
              <a:t>The first crucial observation which helped him propose Natural Selection many years later was the fact that </a:t>
            </a:r>
            <a:r>
              <a:rPr lang="en-US" dirty="0">
                <a:solidFill>
                  <a:srgbClr val="FF0000"/>
                </a:solidFill>
              </a:rPr>
              <a:t>variation</a:t>
            </a:r>
            <a:r>
              <a:rPr lang="en-US" dirty="0"/>
              <a:t> exists within populations – and that this variation is what nature “selects.”</a:t>
            </a:r>
          </a:p>
        </p:txBody>
      </p:sp>
    </p:spTree>
    <p:extLst>
      <p:ext uri="{BB962C8B-B14F-4D97-AF65-F5344CB8AC3E}">
        <p14:creationId xmlns:p14="http://schemas.microsoft.com/office/powerpoint/2010/main" val="76729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16" y="0"/>
            <a:ext cx="10515600" cy="1325563"/>
          </a:xfrm>
        </p:spPr>
        <p:txBody>
          <a:bodyPr/>
          <a:lstStyle/>
          <a:p>
            <a:r>
              <a:rPr lang="en-GB" dirty="0"/>
              <a:t>Variation</a:t>
            </a:r>
          </a:p>
        </p:txBody>
      </p:sp>
      <p:sp>
        <p:nvSpPr>
          <p:cNvPr id="3" name="Content Placeholder 2"/>
          <p:cNvSpPr>
            <a:spLocks noGrp="1"/>
          </p:cNvSpPr>
          <p:nvPr>
            <p:ph idx="1"/>
          </p:nvPr>
        </p:nvSpPr>
        <p:spPr>
          <a:xfrm>
            <a:off x="1970856" y="1124744"/>
            <a:ext cx="8229600" cy="5184576"/>
          </a:xfrm>
        </p:spPr>
        <p:txBody>
          <a:bodyPr>
            <a:normAutofit lnSpcReduction="10000"/>
          </a:bodyPr>
          <a:lstStyle/>
          <a:p>
            <a:r>
              <a:rPr lang="en-GB" dirty="0"/>
              <a:t>What is meant by variation?</a:t>
            </a:r>
          </a:p>
          <a:p>
            <a:pPr lvl="1"/>
            <a:r>
              <a:rPr lang="en-GB" dirty="0"/>
              <a:t>Variation is the fact that individuals of the same species show small differences. </a:t>
            </a:r>
          </a:p>
          <a:p>
            <a:endParaRPr lang="en-GB" dirty="0"/>
          </a:p>
          <a:p>
            <a:r>
              <a:rPr lang="en-GB" dirty="0"/>
              <a:t>How does variation arise?</a:t>
            </a:r>
          </a:p>
          <a:p>
            <a:pPr lvl="1"/>
            <a:r>
              <a:rPr lang="en-GB" dirty="0"/>
              <a:t>It arises from naturally occurring mutations in the DNA, and is compounded  new genetic combinations in sexual reproduction.</a:t>
            </a:r>
          </a:p>
          <a:p>
            <a:pPr lvl="1"/>
            <a:endParaRPr lang="en-GB" dirty="0"/>
          </a:p>
          <a:p>
            <a:r>
              <a:rPr lang="en-GB" dirty="0"/>
              <a:t>Why is variation important?</a:t>
            </a:r>
          </a:p>
          <a:p>
            <a:pPr lvl="1"/>
            <a:r>
              <a:rPr lang="en-GB" dirty="0"/>
              <a:t>It is important because eventually, small variation contribute to survival and eventually to evolution and speciation. </a:t>
            </a:r>
          </a:p>
          <a:p>
            <a:pPr lvl="1"/>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46407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5608" y="188640"/>
            <a:ext cx="6804728" cy="6614196"/>
          </a:xfrm>
        </p:spPr>
      </p:pic>
    </p:spTree>
    <p:extLst>
      <p:ext uri="{BB962C8B-B14F-4D97-AF65-F5344CB8AC3E}">
        <p14:creationId xmlns:p14="http://schemas.microsoft.com/office/powerpoint/2010/main" val="2139891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5" y="116633"/>
            <a:ext cx="6466483" cy="659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 result for killer whale pi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63820"/>
            <a:ext cx="6788968" cy="409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90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674" y="620688"/>
            <a:ext cx="6824906" cy="5445404"/>
          </a:xfrm>
          <a:prstGeom prst="rect">
            <a:avLst/>
          </a:prstGeom>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616" y="1196753"/>
            <a:ext cx="6840760" cy="4839837"/>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308256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10"/>
          <p:cNvPicPr>
            <a:picLocks noChangeAspect="1" noChangeArrowheads="1"/>
          </p:cNvPicPr>
          <p:nvPr/>
        </p:nvPicPr>
        <p:blipFill>
          <a:blip r:embed="rId4">
            <a:extLst>
              <a:ext uri="{28A0092B-C50C-407E-A947-70E740481C1C}">
                <a14:useLocalDpi xmlns:a14="http://schemas.microsoft.com/office/drawing/2010/main" val="0"/>
              </a:ext>
            </a:extLst>
          </a:blip>
          <a:srcRect l="11250" t="7500" r="11250" b="3000"/>
          <a:stretch>
            <a:fillRect/>
          </a:stretch>
        </p:blipFill>
        <p:spPr bwMode="auto">
          <a:xfrm>
            <a:off x="5316723" y="4001294"/>
            <a:ext cx="3605212" cy="31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11"/>
          <p:cNvSpPr>
            <a:spLocks noChangeArrowheads="1"/>
          </p:cNvSpPr>
          <p:nvPr/>
        </p:nvSpPr>
        <p:spPr bwMode="auto">
          <a:xfrm>
            <a:off x="5752874" y="6278564"/>
            <a:ext cx="119584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anose="05000000000000000000" pitchFamily="2" charset="2"/>
              <a:buChar char="§"/>
              <a:defRPr sz="3000" b="1">
                <a:solidFill>
                  <a:srgbClr val="0F116A"/>
                </a:solidFill>
                <a:latin typeface="Arial" panose="020B0604020202020204" pitchFamily="34" charset="0"/>
              </a:defRPr>
            </a:lvl1pPr>
            <a:lvl2pPr marL="742950" indent="-285750">
              <a:spcBef>
                <a:spcPct val="20000"/>
              </a:spcBef>
              <a:buClr>
                <a:schemeClr val="tx1"/>
              </a:buClr>
              <a:buSzPct val="60000"/>
              <a:buFont typeface="Wingdings" panose="05000000000000000000" pitchFamily="2" charset="2"/>
              <a:buChar char="u"/>
              <a:defRPr sz="2800" b="1">
                <a:solidFill>
                  <a:schemeClr val="tx1"/>
                </a:solidFill>
                <a:latin typeface="Arial" panose="020B0604020202020204" pitchFamily="34" charset="0"/>
              </a:defRPr>
            </a:lvl2pPr>
            <a:lvl3pPr marL="1143000" indent="-228600">
              <a:spcBef>
                <a:spcPct val="20000"/>
              </a:spcBef>
              <a:buClr>
                <a:schemeClr val="hlink"/>
              </a:buClr>
              <a:buSzPct val="95000"/>
              <a:buFont typeface="Wingdings" panose="05000000000000000000" pitchFamily="2" charset="2"/>
              <a:buChar char="§"/>
              <a:defRPr sz="2400" b="1">
                <a:solidFill>
                  <a:srgbClr val="0F116A"/>
                </a:solidFill>
                <a:latin typeface="Arial" panose="020B0604020202020204" pitchFamily="34" charset="0"/>
              </a:defRPr>
            </a:lvl3pPr>
            <a:lvl4pPr marL="1600200" indent="-228600">
              <a:spcBef>
                <a:spcPct val="20000"/>
              </a:spcBef>
              <a:buClr>
                <a:schemeClr val="tx1"/>
              </a:buClr>
              <a:buSzPct val="110000"/>
              <a:buFont typeface="Wingdings" panose="05000000000000000000" pitchFamily="2" charset="2"/>
              <a:buChar char="w"/>
              <a:defRPr sz="2000" b="1">
                <a:solidFill>
                  <a:schemeClr val="tx1"/>
                </a:solidFill>
                <a:latin typeface="Arial" panose="020B0604020202020204" pitchFamily="34" charset="0"/>
              </a:defRPr>
            </a:lvl4pPr>
            <a:lvl5pPr marL="2057400" indent="-228600">
              <a:spcBef>
                <a:spcPct val="20000"/>
              </a:spcBef>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9pPr>
          </a:lstStyle>
          <a:p>
            <a:pPr algn="ctr">
              <a:lnSpc>
                <a:spcPct val="85000"/>
              </a:lnSpc>
              <a:spcBef>
                <a:spcPct val="0"/>
              </a:spcBef>
              <a:buClrTx/>
              <a:buSzTx/>
              <a:buFontTx/>
              <a:buNone/>
            </a:pPr>
            <a:r>
              <a:rPr lang="en-US" altLang="en-US" sz="1500">
                <a:solidFill>
                  <a:srgbClr val="000000"/>
                </a:solidFill>
              </a:rPr>
              <a:t>Fundamental</a:t>
            </a:r>
          </a:p>
          <a:p>
            <a:pPr algn="ctr">
              <a:lnSpc>
                <a:spcPct val="85000"/>
              </a:lnSpc>
              <a:spcBef>
                <a:spcPct val="0"/>
              </a:spcBef>
              <a:buClrTx/>
              <a:buSzTx/>
              <a:buFontTx/>
              <a:buNone/>
            </a:pPr>
            <a:r>
              <a:rPr lang="en-US" altLang="en-US" sz="1500">
                <a:solidFill>
                  <a:srgbClr val="000000"/>
                </a:solidFill>
              </a:rPr>
              <a:t>niches</a:t>
            </a:r>
            <a:endParaRPr lang="en-US" altLang="en-US" sz="1400" b="0">
              <a:solidFill>
                <a:schemeClr val="tx1"/>
              </a:solidFill>
            </a:endParaRPr>
          </a:p>
        </p:txBody>
      </p:sp>
      <p:sp>
        <p:nvSpPr>
          <p:cNvPr id="9220" name="Rectangle 12"/>
          <p:cNvSpPr>
            <a:spLocks noChangeArrowheads="1"/>
          </p:cNvSpPr>
          <p:nvPr/>
        </p:nvSpPr>
        <p:spPr bwMode="auto">
          <a:xfrm>
            <a:off x="7025676" y="6278564"/>
            <a:ext cx="780663"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anose="05000000000000000000" pitchFamily="2" charset="2"/>
              <a:buChar char="§"/>
              <a:defRPr sz="3000" b="1">
                <a:solidFill>
                  <a:srgbClr val="0F116A"/>
                </a:solidFill>
                <a:latin typeface="Arial" panose="020B0604020202020204" pitchFamily="34" charset="0"/>
              </a:defRPr>
            </a:lvl1pPr>
            <a:lvl2pPr marL="742950" indent="-285750">
              <a:spcBef>
                <a:spcPct val="20000"/>
              </a:spcBef>
              <a:buClr>
                <a:schemeClr val="tx1"/>
              </a:buClr>
              <a:buSzPct val="60000"/>
              <a:buFont typeface="Wingdings" panose="05000000000000000000" pitchFamily="2" charset="2"/>
              <a:buChar char="u"/>
              <a:defRPr sz="2800" b="1">
                <a:solidFill>
                  <a:schemeClr val="tx1"/>
                </a:solidFill>
                <a:latin typeface="Arial" panose="020B0604020202020204" pitchFamily="34" charset="0"/>
              </a:defRPr>
            </a:lvl2pPr>
            <a:lvl3pPr marL="1143000" indent="-228600">
              <a:spcBef>
                <a:spcPct val="20000"/>
              </a:spcBef>
              <a:buClr>
                <a:schemeClr val="hlink"/>
              </a:buClr>
              <a:buSzPct val="95000"/>
              <a:buFont typeface="Wingdings" panose="05000000000000000000" pitchFamily="2" charset="2"/>
              <a:buChar char="§"/>
              <a:defRPr sz="2400" b="1">
                <a:solidFill>
                  <a:srgbClr val="0F116A"/>
                </a:solidFill>
                <a:latin typeface="Arial" panose="020B0604020202020204" pitchFamily="34" charset="0"/>
              </a:defRPr>
            </a:lvl3pPr>
            <a:lvl4pPr marL="1600200" indent="-228600">
              <a:spcBef>
                <a:spcPct val="20000"/>
              </a:spcBef>
              <a:buClr>
                <a:schemeClr val="tx1"/>
              </a:buClr>
              <a:buSzPct val="110000"/>
              <a:buFont typeface="Wingdings" panose="05000000000000000000" pitchFamily="2" charset="2"/>
              <a:buChar char="w"/>
              <a:defRPr sz="2000" b="1">
                <a:solidFill>
                  <a:schemeClr val="tx1"/>
                </a:solidFill>
                <a:latin typeface="Arial" panose="020B0604020202020204" pitchFamily="34" charset="0"/>
              </a:defRPr>
            </a:lvl4pPr>
            <a:lvl5pPr marL="2057400" indent="-228600">
              <a:spcBef>
                <a:spcPct val="20000"/>
              </a:spcBef>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9pPr>
          </a:lstStyle>
          <a:p>
            <a:pPr algn="ctr">
              <a:lnSpc>
                <a:spcPct val="85000"/>
              </a:lnSpc>
              <a:spcBef>
                <a:spcPct val="0"/>
              </a:spcBef>
              <a:buClrTx/>
              <a:buSzTx/>
              <a:buFontTx/>
              <a:buNone/>
            </a:pPr>
            <a:r>
              <a:rPr lang="en-US" altLang="en-US" sz="1500">
                <a:solidFill>
                  <a:srgbClr val="000000"/>
                </a:solidFill>
              </a:rPr>
              <a:t>Realized</a:t>
            </a:r>
          </a:p>
          <a:p>
            <a:pPr algn="ctr">
              <a:lnSpc>
                <a:spcPct val="85000"/>
              </a:lnSpc>
              <a:spcBef>
                <a:spcPct val="0"/>
              </a:spcBef>
              <a:buClrTx/>
              <a:buSzTx/>
              <a:buFontTx/>
              <a:buNone/>
            </a:pPr>
            <a:r>
              <a:rPr lang="en-US" altLang="en-US" sz="1500">
                <a:solidFill>
                  <a:srgbClr val="000000"/>
                </a:solidFill>
              </a:rPr>
              <a:t>niches</a:t>
            </a:r>
          </a:p>
        </p:txBody>
      </p:sp>
      <p:sp>
        <p:nvSpPr>
          <p:cNvPr id="9221" name="Rectangle 13"/>
          <p:cNvSpPr>
            <a:spLocks noChangeArrowheads="1"/>
          </p:cNvSpPr>
          <p:nvPr/>
        </p:nvSpPr>
        <p:spPr bwMode="auto">
          <a:xfrm>
            <a:off x="4749800" y="3879717"/>
            <a:ext cx="820738"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anose="05000000000000000000" pitchFamily="2" charset="2"/>
              <a:buChar char="§"/>
              <a:defRPr sz="3000" b="1">
                <a:solidFill>
                  <a:srgbClr val="0F116A"/>
                </a:solidFill>
                <a:latin typeface="Arial" panose="020B0604020202020204" pitchFamily="34" charset="0"/>
              </a:defRPr>
            </a:lvl1pPr>
            <a:lvl2pPr marL="742950" indent="-285750">
              <a:spcBef>
                <a:spcPct val="20000"/>
              </a:spcBef>
              <a:buClr>
                <a:schemeClr val="tx1"/>
              </a:buClr>
              <a:buSzPct val="60000"/>
              <a:buFont typeface="Wingdings" panose="05000000000000000000" pitchFamily="2" charset="2"/>
              <a:buChar char="u"/>
              <a:defRPr sz="2800" b="1">
                <a:solidFill>
                  <a:schemeClr val="tx1"/>
                </a:solidFill>
                <a:latin typeface="Arial" panose="020B0604020202020204" pitchFamily="34" charset="0"/>
              </a:defRPr>
            </a:lvl2pPr>
            <a:lvl3pPr marL="1143000" indent="-228600">
              <a:spcBef>
                <a:spcPct val="20000"/>
              </a:spcBef>
              <a:buClr>
                <a:schemeClr val="hlink"/>
              </a:buClr>
              <a:buSzPct val="95000"/>
              <a:buFont typeface="Wingdings" panose="05000000000000000000" pitchFamily="2" charset="2"/>
              <a:buChar char="§"/>
              <a:defRPr sz="2400" b="1">
                <a:solidFill>
                  <a:srgbClr val="0F116A"/>
                </a:solidFill>
                <a:latin typeface="Arial" panose="020B0604020202020204" pitchFamily="34" charset="0"/>
              </a:defRPr>
            </a:lvl3pPr>
            <a:lvl4pPr marL="1600200" indent="-228600">
              <a:spcBef>
                <a:spcPct val="20000"/>
              </a:spcBef>
              <a:buClr>
                <a:schemeClr val="tx1"/>
              </a:buClr>
              <a:buSzPct val="110000"/>
              <a:buFont typeface="Wingdings" panose="05000000000000000000" pitchFamily="2" charset="2"/>
              <a:buChar char="w"/>
              <a:defRPr sz="2000" b="1">
                <a:solidFill>
                  <a:schemeClr val="tx1"/>
                </a:solidFill>
                <a:latin typeface="Arial" panose="020B0604020202020204" pitchFamily="34" charset="0"/>
              </a:defRPr>
            </a:lvl4pPr>
            <a:lvl5pPr marL="2057400" indent="-228600">
              <a:spcBef>
                <a:spcPct val="20000"/>
              </a:spcBef>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9pPr>
          </a:lstStyle>
          <a:p>
            <a:pPr>
              <a:lnSpc>
                <a:spcPct val="85000"/>
              </a:lnSpc>
              <a:spcBef>
                <a:spcPct val="0"/>
              </a:spcBef>
              <a:buClrTx/>
              <a:buSzTx/>
              <a:buFontTx/>
              <a:buNone/>
            </a:pPr>
            <a:r>
              <a:rPr lang="en-US" altLang="en-US" sz="1500" dirty="0">
                <a:solidFill>
                  <a:srgbClr val="000000"/>
                </a:solidFill>
              </a:rPr>
              <a:t>High tide</a:t>
            </a:r>
            <a:endParaRPr lang="en-US" altLang="en-US" sz="1400" b="0" dirty="0">
              <a:solidFill>
                <a:schemeClr val="tx1"/>
              </a:solidFill>
            </a:endParaRPr>
          </a:p>
        </p:txBody>
      </p:sp>
      <p:sp>
        <p:nvSpPr>
          <p:cNvPr id="9222" name="Rectangle 14"/>
          <p:cNvSpPr>
            <a:spLocks noChangeArrowheads="1"/>
          </p:cNvSpPr>
          <p:nvPr/>
        </p:nvSpPr>
        <p:spPr bwMode="auto">
          <a:xfrm>
            <a:off x="5064920" y="4608512"/>
            <a:ext cx="777457"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anose="05000000000000000000" pitchFamily="2" charset="2"/>
              <a:buChar char="§"/>
              <a:defRPr sz="3000" b="1">
                <a:solidFill>
                  <a:srgbClr val="0F116A"/>
                </a:solidFill>
                <a:latin typeface="Arial" panose="020B0604020202020204" pitchFamily="34" charset="0"/>
              </a:defRPr>
            </a:lvl1pPr>
            <a:lvl2pPr marL="742950" indent="-285750">
              <a:spcBef>
                <a:spcPct val="20000"/>
              </a:spcBef>
              <a:buClr>
                <a:schemeClr val="tx1"/>
              </a:buClr>
              <a:buSzPct val="60000"/>
              <a:buFont typeface="Wingdings" panose="05000000000000000000" pitchFamily="2" charset="2"/>
              <a:buChar char="u"/>
              <a:defRPr sz="2800" b="1">
                <a:solidFill>
                  <a:schemeClr val="tx1"/>
                </a:solidFill>
                <a:latin typeface="Arial" panose="020B0604020202020204" pitchFamily="34" charset="0"/>
              </a:defRPr>
            </a:lvl2pPr>
            <a:lvl3pPr marL="1143000" indent="-228600">
              <a:spcBef>
                <a:spcPct val="20000"/>
              </a:spcBef>
              <a:buClr>
                <a:schemeClr val="hlink"/>
              </a:buClr>
              <a:buSzPct val="95000"/>
              <a:buFont typeface="Wingdings" panose="05000000000000000000" pitchFamily="2" charset="2"/>
              <a:buChar char="§"/>
              <a:defRPr sz="2400" b="1">
                <a:solidFill>
                  <a:srgbClr val="0F116A"/>
                </a:solidFill>
                <a:latin typeface="Arial" panose="020B0604020202020204" pitchFamily="34" charset="0"/>
              </a:defRPr>
            </a:lvl3pPr>
            <a:lvl4pPr marL="1600200" indent="-228600">
              <a:spcBef>
                <a:spcPct val="20000"/>
              </a:spcBef>
              <a:buClr>
                <a:schemeClr val="tx1"/>
              </a:buClr>
              <a:buSzPct val="110000"/>
              <a:buFont typeface="Wingdings" panose="05000000000000000000" pitchFamily="2" charset="2"/>
              <a:buChar char="w"/>
              <a:defRPr sz="2000" b="1">
                <a:solidFill>
                  <a:schemeClr val="tx1"/>
                </a:solidFill>
                <a:latin typeface="Arial" panose="020B0604020202020204" pitchFamily="34" charset="0"/>
              </a:defRPr>
            </a:lvl4pPr>
            <a:lvl5pPr marL="2057400" indent="-228600">
              <a:spcBef>
                <a:spcPct val="20000"/>
              </a:spcBef>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9pPr>
          </a:lstStyle>
          <a:p>
            <a:pPr>
              <a:lnSpc>
                <a:spcPct val="85000"/>
              </a:lnSpc>
              <a:spcBef>
                <a:spcPct val="0"/>
              </a:spcBef>
              <a:buClrTx/>
              <a:buSzTx/>
              <a:buFontTx/>
              <a:buNone/>
            </a:pPr>
            <a:r>
              <a:rPr lang="en-US" altLang="en-US" sz="1500" dirty="0">
                <a:solidFill>
                  <a:srgbClr val="000000"/>
                </a:solidFill>
              </a:rPr>
              <a:t>Low tide</a:t>
            </a:r>
            <a:endParaRPr lang="en-US" altLang="en-US" sz="1400" b="0" dirty="0">
              <a:solidFill>
                <a:schemeClr val="tx1"/>
              </a:solidFill>
            </a:endParaRPr>
          </a:p>
        </p:txBody>
      </p:sp>
      <p:sp>
        <p:nvSpPr>
          <p:cNvPr id="9223" name="Rectangle 15"/>
          <p:cNvSpPr>
            <a:spLocks noChangeArrowheads="1"/>
          </p:cNvSpPr>
          <p:nvPr/>
        </p:nvSpPr>
        <p:spPr bwMode="auto">
          <a:xfrm>
            <a:off x="6137275" y="3538404"/>
            <a:ext cx="888064"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anose="05000000000000000000" pitchFamily="2" charset="2"/>
              <a:buChar char="§"/>
              <a:defRPr sz="3000" b="1">
                <a:solidFill>
                  <a:srgbClr val="0F116A"/>
                </a:solidFill>
                <a:latin typeface="Arial" panose="020B0604020202020204" pitchFamily="34" charset="0"/>
              </a:defRPr>
            </a:lvl1pPr>
            <a:lvl2pPr marL="742950" indent="-285750">
              <a:spcBef>
                <a:spcPct val="20000"/>
              </a:spcBef>
              <a:buClr>
                <a:schemeClr val="tx1"/>
              </a:buClr>
              <a:buSzPct val="60000"/>
              <a:buFont typeface="Wingdings" panose="05000000000000000000" pitchFamily="2" charset="2"/>
              <a:buChar char="u"/>
              <a:defRPr sz="2800" b="1">
                <a:solidFill>
                  <a:schemeClr val="tx1"/>
                </a:solidFill>
                <a:latin typeface="Arial" panose="020B0604020202020204" pitchFamily="34" charset="0"/>
              </a:defRPr>
            </a:lvl2pPr>
            <a:lvl3pPr marL="1143000" indent="-228600">
              <a:spcBef>
                <a:spcPct val="20000"/>
              </a:spcBef>
              <a:buClr>
                <a:schemeClr val="hlink"/>
              </a:buClr>
              <a:buSzPct val="95000"/>
              <a:buFont typeface="Wingdings" panose="05000000000000000000" pitchFamily="2" charset="2"/>
              <a:buChar char="§"/>
              <a:defRPr sz="2400" b="1">
                <a:solidFill>
                  <a:srgbClr val="0F116A"/>
                </a:solidFill>
                <a:latin typeface="Arial" panose="020B0604020202020204" pitchFamily="34" charset="0"/>
              </a:defRPr>
            </a:lvl3pPr>
            <a:lvl4pPr marL="1600200" indent="-228600">
              <a:spcBef>
                <a:spcPct val="20000"/>
              </a:spcBef>
              <a:buClr>
                <a:schemeClr val="tx1"/>
              </a:buClr>
              <a:buSzPct val="110000"/>
              <a:buFont typeface="Wingdings" panose="05000000000000000000" pitchFamily="2" charset="2"/>
              <a:buChar char="w"/>
              <a:defRPr sz="2000" b="1">
                <a:solidFill>
                  <a:schemeClr val="tx1"/>
                </a:solidFill>
                <a:latin typeface="Arial" panose="020B0604020202020204" pitchFamily="34" charset="0"/>
              </a:defRPr>
            </a:lvl4pPr>
            <a:lvl5pPr marL="2057400" indent="-228600">
              <a:spcBef>
                <a:spcPct val="20000"/>
              </a:spcBef>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9pPr>
          </a:lstStyle>
          <a:p>
            <a:pPr>
              <a:lnSpc>
                <a:spcPct val="85000"/>
              </a:lnSpc>
              <a:spcBef>
                <a:spcPct val="0"/>
              </a:spcBef>
              <a:buClrTx/>
              <a:buSzTx/>
              <a:buFontTx/>
              <a:buNone/>
            </a:pPr>
            <a:r>
              <a:rPr lang="en-US" altLang="en-US" sz="1500">
                <a:solidFill>
                  <a:srgbClr val="000000"/>
                </a:solidFill>
              </a:rPr>
              <a:t>Species 1</a:t>
            </a:r>
            <a:endParaRPr lang="en-US" altLang="en-US" sz="1400" b="0">
              <a:solidFill>
                <a:schemeClr val="tx1"/>
              </a:solidFill>
            </a:endParaRPr>
          </a:p>
        </p:txBody>
      </p:sp>
      <p:sp>
        <p:nvSpPr>
          <p:cNvPr id="9224" name="Rectangle 16"/>
          <p:cNvSpPr>
            <a:spLocks noChangeArrowheads="1"/>
          </p:cNvSpPr>
          <p:nvPr/>
        </p:nvSpPr>
        <p:spPr bwMode="auto">
          <a:xfrm>
            <a:off x="6936256" y="5084763"/>
            <a:ext cx="888064"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anose="05000000000000000000" pitchFamily="2" charset="2"/>
              <a:buChar char="§"/>
              <a:defRPr sz="3000" b="1">
                <a:solidFill>
                  <a:srgbClr val="0F116A"/>
                </a:solidFill>
                <a:latin typeface="Arial" panose="020B0604020202020204" pitchFamily="34" charset="0"/>
              </a:defRPr>
            </a:lvl1pPr>
            <a:lvl2pPr marL="742950" indent="-285750">
              <a:spcBef>
                <a:spcPct val="20000"/>
              </a:spcBef>
              <a:buClr>
                <a:schemeClr val="tx1"/>
              </a:buClr>
              <a:buSzPct val="60000"/>
              <a:buFont typeface="Wingdings" panose="05000000000000000000" pitchFamily="2" charset="2"/>
              <a:buChar char="u"/>
              <a:defRPr sz="2800" b="1">
                <a:solidFill>
                  <a:schemeClr val="tx1"/>
                </a:solidFill>
                <a:latin typeface="Arial" panose="020B0604020202020204" pitchFamily="34" charset="0"/>
              </a:defRPr>
            </a:lvl2pPr>
            <a:lvl3pPr marL="1143000" indent="-228600">
              <a:spcBef>
                <a:spcPct val="20000"/>
              </a:spcBef>
              <a:buClr>
                <a:schemeClr val="hlink"/>
              </a:buClr>
              <a:buSzPct val="95000"/>
              <a:buFont typeface="Wingdings" panose="05000000000000000000" pitchFamily="2" charset="2"/>
              <a:buChar char="§"/>
              <a:defRPr sz="2400" b="1">
                <a:solidFill>
                  <a:srgbClr val="0F116A"/>
                </a:solidFill>
                <a:latin typeface="Arial" panose="020B0604020202020204" pitchFamily="34" charset="0"/>
              </a:defRPr>
            </a:lvl3pPr>
            <a:lvl4pPr marL="1600200" indent="-228600">
              <a:spcBef>
                <a:spcPct val="20000"/>
              </a:spcBef>
              <a:buClr>
                <a:schemeClr val="tx1"/>
              </a:buClr>
              <a:buSzPct val="110000"/>
              <a:buFont typeface="Wingdings" panose="05000000000000000000" pitchFamily="2" charset="2"/>
              <a:buChar char="w"/>
              <a:defRPr sz="2000" b="1">
                <a:solidFill>
                  <a:schemeClr val="tx1"/>
                </a:solidFill>
                <a:latin typeface="Arial" panose="020B0604020202020204" pitchFamily="34" charset="0"/>
              </a:defRPr>
            </a:lvl4pPr>
            <a:lvl5pPr marL="2057400" indent="-228600">
              <a:spcBef>
                <a:spcPct val="20000"/>
              </a:spcBef>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9pPr>
          </a:lstStyle>
          <a:p>
            <a:pPr algn="ctr">
              <a:lnSpc>
                <a:spcPct val="85000"/>
              </a:lnSpc>
              <a:spcBef>
                <a:spcPct val="0"/>
              </a:spcBef>
              <a:buClrTx/>
              <a:buSzTx/>
              <a:buFontTx/>
              <a:buNone/>
            </a:pPr>
            <a:r>
              <a:rPr lang="en-US" altLang="en-US" sz="1500">
                <a:solidFill>
                  <a:srgbClr val="000000"/>
                </a:solidFill>
              </a:rPr>
              <a:t>Species 2</a:t>
            </a:r>
            <a:endParaRPr lang="en-US" altLang="en-US" sz="1400" b="0">
              <a:solidFill>
                <a:schemeClr val="tx1"/>
              </a:solidFill>
            </a:endParaRPr>
          </a:p>
        </p:txBody>
      </p:sp>
      <p:sp>
        <p:nvSpPr>
          <p:cNvPr id="9225" name="Rectangle 2"/>
          <p:cNvSpPr>
            <a:spLocks noGrp="1" noChangeArrowheads="1"/>
          </p:cNvSpPr>
          <p:nvPr>
            <p:ph type="title"/>
          </p:nvPr>
        </p:nvSpPr>
        <p:spPr/>
        <p:txBody>
          <a:bodyPr/>
          <a:lstStyle/>
          <a:p>
            <a:r>
              <a:rPr lang="en-US" altLang="en-US" dirty="0"/>
              <a:t>Habitat vs. Niche </a:t>
            </a:r>
          </a:p>
        </p:txBody>
      </p:sp>
      <p:sp>
        <p:nvSpPr>
          <p:cNvPr id="451588" name="Rectangle 4" descr="Rectangle: Click to edit Master text styles&#10;Second level&#10;Third level&#10;Fourth level&#10;Fifth level"/>
          <p:cNvSpPr>
            <a:spLocks noGrp="1" noChangeArrowheads="1"/>
          </p:cNvSpPr>
          <p:nvPr>
            <p:ph idx="1"/>
          </p:nvPr>
        </p:nvSpPr>
        <p:spPr/>
        <p:txBody>
          <a:bodyPr/>
          <a:lstStyle/>
          <a:p>
            <a:r>
              <a:rPr lang="en-US" altLang="en-US" dirty="0"/>
              <a:t>An organism´s habitat is the location where it lives</a:t>
            </a:r>
          </a:p>
          <a:p>
            <a:r>
              <a:rPr lang="en-US" altLang="en-US" dirty="0"/>
              <a:t>An organism’s niche is its ecological role</a:t>
            </a:r>
          </a:p>
          <a:p>
            <a:pPr lvl="1"/>
            <a:r>
              <a:rPr lang="en-US" altLang="en-US" dirty="0"/>
              <a:t>habitat = address vs. niche = job</a:t>
            </a:r>
          </a:p>
          <a:p>
            <a:pPr lvl="1"/>
            <a:r>
              <a:rPr lang="en-GB" dirty="0"/>
              <a:t>Niche examples: (1) a garden spider is a predator that hunts for prey among plants, (2) an oak tree grows to dominate a forest canopy, turning sunlight into food. </a:t>
            </a:r>
            <a:endParaRPr lang="en-US" altLang="en-US" dirty="0"/>
          </a:p>
        </p:txBody>
      </p:sp>
      <p:pic>
        <p:nvPicPr>
          <p:cNvPr id="9226" name="Picture 3"/>
          <p:cNvPicPr>
            <a:picLocks noChangeAspect="1" noChangeArrowheads="1"/>
          </p:cNvPicPr>
          <p:nvPr/>
        </p:nvPicPr>
        <p:blipFill>
          <a:blip r:embed="rId5">
            <a:extLst>
              <a:ext uri="{28A0092B-C50C-407E-A947-70E740481C1C}">
                <a14:useLocalDpi xmlns:a14="http://schemas.microsoft.com/office/drawing/2010/main" val="0"/>
              </a:ext>
            </a:extLst>
          </a:blip>
          <a:srcRect l="69299" b="3621"/>
          <a:stretch>
            <a:fillRect/>
          </a:stretch>
        </p:blipFill>
        <p:spPr bwMode="auto">
          <a:xfrm>
            <a:off x="10350531" y="3931002"/>
            <a:ext cx="1854340" cy="37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Rectangle 17"/>
          <p:cNvSpPr>
            <a:spLocks noChangeArrowheads="1"/>
          </p:cNvSpPr>
          <p:nvPr/>
        </p:nvSpPr>
        <p:spPr bwMode="auto">
          <a:xfrm>
            <a:off x="7486650" y="4340092"/>
            <a:ext cx="1431482" cy="1962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anose="05000000000000000000" pitchFamily="2" charset="2"/>
              <a:buChar char="§"/>
              <a:defRPr sz="3000" b="1">
                <a:solidFill>
                  <a:srgbClr val="0F116A"/>
                </a:solidFill>
                <a:latin typeface="Arial" panose="020B0604020202020204" pitchFamily="34" charset="0"/>
              </a:defRPr>
            </a:lvl1pPr>
            <a:lvl2pPr marL="742950" indent="-285750">
              <a:spcBef>
                <a:spcPct val="20000"/>
              </a:spcBef>
              <a:buClr>
                <a:schemeClr val="tx1"/>
              </a:buClr>
              <a:buSzPct val="60000"/>
              <a:buFont typeface="Wingdings" panose="05000000000000000000" pitchFamily="2" charset="2"/>
              <a:buChar char="u"/>
              <a:defRPr sz="2800" b="1">
                <a:solidFill>
                  <a:schemeClr val="tx1"/>
                </a:solidFill>
                <a:latin typeface="Arial" panose="020B0604020202020204" pitchFamily="34" charset="0"/>
              </a:defRPr>
            </a:lvl2pPr>
            <a:lvl3pPr marL="1143000" indent="-228600">
              <a:spcBef>
                <a:spcPct val="20000"/>
              </a:spcBef>
              <a:buClr>
                <a:schemeClr val="hlink"/>
              </a:buClr>
              <a:buSzPct val="95000"/>
              <a:buFont typeface="Wingdings" panose="05000000000000000000" pitchFamily="2" charset="2"/>
              <a:buChar char="§"/>
              <a:defRPr sz="2400" b="1">
                <a:solidFill>
                  <a:srgbClr val="0F116A"/>
                </a:solidFill>
                <a:latin typeface="Arial" panose="020B0604020202020204" pitchFamily="34" charset="0"/>
              </a:defRPr>
            </a:lvl3pPr>
            <a:lvl4pPr marL="1600200" indent="-228600">
              <a:spcBef>
                <a:spcPct val="20000"/>
              </a:spcBef>
              <a:buClr>
                <a:schemeClr val="tx1"/>
              </a:buClr>
              <a:buSzPct val="110000"/>
              <a:buFont typeface="Wingdings" panose="05000000000000000000" pitchFamily="2" charset="2"/>
              <a:buChar char="w"/>
              <a:defRPr sz="2000" b="1">
                <a:solidFill>
                  <a:schemeClr val="tx1"/>
                </a:solidFill>
                <a:latin typeface="Arial" panose="020B0604020202020204" pitchFamily="34" charset="0"/>
              </a:defRPr>
            </a:lvl4pPr>
            <a:lvl5pPr marL="2057400" indent="-228600">
              <a:spcBef>
                <a:spcPct val="20000"/>
              </a:spcBef>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9pPr>
          </a:lstStyle>
          <a:p>
            <a:pPr>
              <a:lnSpc>
                <a:spcPct val="85000"/>
              </a:lnSpc>
              <a:spcBef>
                <a:spcPct val="0"/>
              </a:spcBef>
              <a:buClrTx/>
              <a:buSzTx/>
              <a:buFontTx/>
              <a:buNone/>
            </a:pPr>
            <a:r>
              <a:rPr lang="en-US" altLang="en-US" sz="1500">
                <a:solidFill>
                  <a:srgbClr val="000000"/>
                </a:solidFill>
              </a:rPr>
              <a:t>Chthamalus sp.</a:t>
            </a:r>
            <a:endParaRPr lang="en-US" altLang="en-US" sz="1400" b="0">
              <a:solidFill>
                <a:schemeClr val="tx1"/>
              </a:solidFill>
            </a:endParaRPr>
          </a:p>
        </p:txBody>
      </p:sp>
      <p:sp>
        <p:nvSpPr>
          <p:cNvPr id="9230" name="Rectangle 18"/>
          <p:cNvSpPr>
            <a:spLocks noChangeArrowheads="1"/>
          </p:cNvSpPr>
          <p:nvPr/>
        </p:nvSpPr>
        <p:spPr bwMode="auto">
          <a:xfrm>
            <a:off x="8032751" y="6608763"/>
            <a:ext cx="1516441" cy="1962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anose="05000000000000000000" pitchFamily="2" charset="2"/>
              <a:buChar char="§"/>
              <a:defRPr sz="3000" b="1">
                <a:solidFill>
                  <a:srgbClr val="0F116A"/>
                </a:solidFill>
                <a:latin typeface="Arial" panose="020B0604020202020204" pitchFamily="34" charset="0"/>
              </a:defRPr>
            </a:lvl1pPr>
            <a:lvl2pPr marL="742950" indent="-285750">
              <a:spcBef>
                <a:spcPct val="20000"/>
              </a:spcBef>
              <a:buClr>
                <a:schemeClr val="tx1"/>
              </a:buClr>
              <a:buSzPct val="60000"/>
              <a:buFont typeface="Wingdings" panose="05000000000000000000" pitchFamily="2" charset="2"/>
              <a:buChar char="u"/>
              <a:defRPr sz="2800" b="1">
                <a:solidFill>
                  <a:schemeClr val="tx1"/>
                </a:solidFill>
                <a:latin typeface="Arial" panose="020B0604020202020204" pitchFamily="34" charset="0"/>
              </a:defRPr>
            </a:lvl2pPr>
            <a:lvl3pPr marL="1143000" indent="-228600">
              <a:spcBef>
                <a:spcPct val="20000"/>
              </a:spcBef>
              <a:buClr>
                <a:schemeClr val="hlink"/>
              </a:buClr>
              <a:buSzPct val="95000"/>
              <a:buFont typeface="Wingdings" panose="05000000000000000000" pitchFamily="2" charset="2"/>
              <a:buChar char="§"/>
              <a:defRPr sz="2400" b="1">
                <a:solidFill>
                  <a:srgbClr val="0F116A"/>
                </a:solidFill>
                <a:latin typeface="Arial" panose="020B0604020202020204" pitchFamily="34" charset="0"/>
              </a:defRPr>
            </a:lvl3pPr>
            <a:lvl4pPr marL="1600200" indent="-228600">
              <a:spcBef>
                <a:spcPct val="20000"/>
              </a:spcBef>
              <a:buClr>
                <a:schemeClr val="tx1"/>
              </a:buClr>
              <a:buSzPct val="110000"/>
              <a:buFont typeface="Wingdings" panose="05000000000000000000" pitchFamily="2" charset="2"/>
              <a:buChar char="w"/>
              <a:defRPr sz="2000" b="1">
                <a:solidFill>
                  <a:schemeClr val="tx1"/>
                </a:solidFill>
                <a:latin typeface="Arial" panose="020B0604020202020204" pitchFamily="34" charset="0"/>
              </a:defRPr>
            </a:lvl4pPr>
            <a:lvl5pPr marL="2057400" indent="-228600">
              <a:spcBef>
                <a:spcPct val="20000"/>
              </a:spcBef>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defRPr>
            </a:lvl9pPr>
          </a:lstStyle>
          <a:p>
            <a:pPr>
              <a:lnSpc>
                <a:spcPct val="85000"/>
              </a:lnSpc>
              <a:spcBef>
                <a:spcPct val="0"/>
              </a:spcBef>
              <a:buClrTx/>
              <a:buSzTx/>
              <a:buFontTx/>
              <a:buNone/>
            </a:pPr>
            <a:r>
              <a:rPr lang="en-US" altLang="en-US" sz="1500">
                <a:solidFill>
                  <a:srgbClr val="000000"/>
                </a:solidFill>
              </a:rPr>
              <a:t>Semibalanus sp.</a:t>
            </a:r>
            <a:endParaRPr lang="en-US" altLang="en-US" sz="1400" b="0">
              <a:solidFill>
                <a:schemeClr val="tx1"/>
              </a:solidFill>
            </a:endParaRPr>
          </a:p>
        </p:txBody>
      </p:sp>
      <p:sp>
        <p:nvSpPr>
          <p:cNvPr id="15" name="Rectangle 6"/>
          <p:cNvSpPr>
            <a:spLocks noChangeArrowheads="1"/>
          </p:cNvSpPr>
          <p:nvPr/>
        </p:nvSpPr>
        <p:spPr bwMode="auto">
          <a:xfrm>
            <a:off x="5172076" y="6293"/>
            <a:ext cx="6726521" cy="892552"/>
          </a:xfrm>
          <a:prstGeom prst="rect">
            <a:avLst/>
          </a:prstGeom>
          <a:solidFill>
            <a:srgbClr val="FFCC1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n-US" altLang="en-US" sz="2600" b="1" u="sng" dirty="0">
                <a:solidFill>
                  <a:srgbClr val="CC0000"/>
                </a:solidFill>
              </a:rPr>
              <a:t>habitat</a:t>
            </a:r>
            <a:r>
              <a:rPr lang="en-US" altLang="en-US" sz="2600" b="1" dirty="0">
                <a:solidFill>
                  <a:srgbClr val="CC0000"/>
                </a:solidFill>
              </a:rPr>
              <a:t> = address (where you live)</a:t>
            </a:r>
            <a:endParaRPr lang="en-US" altLang="en-US" sz="2600" b="1" dirty="0"/>
          </a:p>
          <a:p>
            <a:pPr algn="l"/>
            <a:r>
              <a:rPr lang="en-US" altLang="en-US" sz="2600" b="1" u="sng" dirty="0">
                <a:solidFill>
                  <a:srgbClr val="CC0000"/>
                </a:solidFill>
              </a:rPr>
              <a:t>niche</a:t>
            </a:r>
            <a:r>
              <a:rPr lang="en-US" altLang="en-US" sz="2600" b="1" dirty="0">
                <a:solidFill>
                  <a:srgbClr val="CC0000"/>
                </a:solidFill>
              </a:rPr>
              <a:t> = job (the role you play)</a:t>
            </a:r>
          </a:p>
        </p:txBody>
      </p:sp>
      <p:pic>
        <p:nvPicPr>
          <p:cNvPr id="2050" name="Picture 2" descr="Acorn barnacles, feeding | In saltwater tank | Susannah Anderson | Flickr">
            <a:extLst>
              <a:ext uri="{FF2B5EF4-FFF2-40B4-BE49-F238E27FC236}">
                <a16:creationId xmlns:a16="http://schemas.microsoft.com/office/drawing/2014/main" id="{0FD4554E-9ECD-2D2D-B72B-C7CADCB07A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21" y="4369386"/>
            <a:ext cx="3111344" cy="248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895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1588">
                                            <p:txEl>
                                              <p:pRg st="0" end="0"/>
                                            </p:txEl>
                                          </p:spTgt>
                                        </p:tgtEl>
                                        <p:attrNameLst>
                                          <p:attrName>style.visibility</p:attrName>
                                        </p:attrNameLst>
                                      </p:cBhvr>
                                      <p:to>
                                        <p:strVal val="visible"/>
                                      </p:to>
                                    </p:set>
                                    <p:anim calcmode="lin" valueType="num">
                                      <p:cBhvr additive="base">
                                        <p:cTn id="7" dur="500" fill="hold"/>
                                        <p:tgtEl>
                                          <p:spTgt spid="4515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158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1588">
                                            <p:txEl>
                                              <p:pRg st="1" end="1"/>
                                            </p:txEl>
                                          </p:spTgt>
                                        </p:tgtEl>
                                        <p:attrNameLst>
                                          <p:attrName>style.visibility</p:attrName>
                                        </p:attrNameLst>
                                      </p:cBhvr>
                                      <p:to>
                                        <p:strVal val="visible"/>
                                      </p:to>
                                    </p:set>
                                    <p:anim calcmode="lin" valueType="num">
                                      <p:cBhvr additive="base">
                                        <p:cTn id="13" dur="500" fill="hold"/>
                                        <p:tgtEl>
                                          <p:spTgt spid="45158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158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1588">
                                            <p:txEl>
                                              <p:pRg st="2" end="2"/>
                                            </p:txEl>
                                          </p:spTgt>
                                        </p:tgtEl>
                                        <p:attrNameLst>
                                          <p:attrName>style.visibility</p:attrName>
                                        </p:attrNameLst>
                                      </p:cBhvr>
                                      <p:to>
                                        <p:strVal val="visible"/>
                                      </p:to>
                                    </p:set>
                                    <p:anim calcmode="lin" valueType="num">
                                      <p:cBhvr additive="base">
                                        <p:cTn id="19" dur="500" fill="hold"/>
                                        <p:tgtEl>
                                          <p:spTgt spid="45158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158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par>
                                <p:cTn id="21" presetID="2" presetClass="entr" presetSubtype="8" fill="hold" grpId="0" nodeType="withEffect">
                                  <p:stCondLst>
                                    <p:cond delay="0"/>
                                  </p:stCondLst>
                                  <p:childTnLst>
                                    <p:set>
                                      <p:cBhvr>
                                        <p:cTn id="22" dur="1" fill="hold">
                                          <p:stCondLst>
                                            <p:cond delay="0"/>
                                          </p:stCondLst>
                                        </p:cTn>
                                        <p:tgtEl>
                                          <p:spTgt spid="451588">
                                            <p:txEl>
                                              <p:pRg st="3" end="3"/>
                                            </p:txEl>
                                          </p:spTgt>
                                        </p:tgtEl>
                                        <p:attrNameLst>
                                          <p:attrName>style.visibility</p:attrName>
                                        </p:attrNameLst>
                                      </p:cBhvr>
                                      <p:to>
                                        <p:strVal val="visible"/>
                                      </p:to>
                                    </p:set>
                                    <p:anim calcmode="lin" valueType="num">
                                      <p:cBhvr additive="base">
                                        <p:cTn id="23" dur="500" fill="hold"/>
                                        <p:tgtEl>
                                          <p:spTgt spid="451588">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51588">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8" grpId="0" build="p" autoUpdateAnimBg="0"/>
      <p:bldP spid="15"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0872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04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689" y="-59254"/>
            <a:ext cx="5395681" cy="696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46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832" y="33718"/>
            <a:ext cx="8229600" cy="1143000"/>
          </a:xfrm>
        </p:spPr>
        <p:txBody>
          <a:bodyPr/>
          <a:lstStyle/>
          <a:p>
            <a:r>
              <a:rPr lang="en-GB" dirty="0"/>
              <a:t>Histogram shows frequency</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7608" y="1929352"/>
            <a:ext cx="6705922" cy="4899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791744" y="1052737"/>
            <a:ext cx="6192688" cy="1200329"/>
          </a:xfrm>
          <a:prstGeom prst="rect">
            <a:avLst/>
          </a:prstGeom>
        </p:spPr>
        <p:txBody>
          <a:bodyPr wrap="square">
            <a:spAutoFit/>
          </a:bodyPr>
          <a:lstStyle/>
          <a:p>
            <a:r>
              <a:rPr lang="en-GB" sz="3600" dirty="0"/>
              <a:t>How can we show variation numerically?</a:t>
            </a:r>
          </a:p>
        </p:txBody>
      </p:sp>
    </p:spTree>
    <p:extLst>
      <p:ext uri="{BB962C8B-B14F-4D97-AF65-F5344CB8AC3E}">
        <p14:creationId xmlns:p14="http://schemas.microsoft.com/office/powerpoint/2010/main" val="174387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F3EDE5D-5159-1F03-E62D-1CD074BBE4E3}"/>
              </a:ext>
            </a:extLst>
          </p:cNvPr>
          <p:cNvSpPr>
            <a:spLocks noGrp="1" noChangeArrowheads="1"/>
          </p:cNvSpPr>
          <p:nvPr>
            <p:ph type="title"/>
          </p:nvPr>
        </p:nvSpPr>
        <p:spPr/>
        <p:txBody>
          <a:bodyPr/>
          <a:lstStyle/>
          <a:p>
            <a:pPr eaLnBrk="1" hangingPunct="1"/>
            <a:r>
              <a:rPr lang="en-US" altLang="en-ES">
                <a:ea typeface="ＭＳ Ｐゴシック" panose="020B0600070205080204" pitchFamily="34" charset="-128"/>
              </a:rPr>
              <a:t>Tree Thinking</a:t>
            </a:r>
          </a:p>
        </p:txBody>
      </p:sp>
      <p:sp>
        <p:nvSpPr>
          <p:cNvPr id="9219" name="Rectangle 3">
            <a:extLst>
              <a:ext uri="{FF2B5EF4-FFF2-40B4-BE49-F238E27FC236}">
                <a16:creationId xmlns:a16="http://schemas.microsoft.com/office/drawing/2014/main" id="{968FB10F-03AB-8113-972A-14D6E5953115}"/>
              </a:ext>
            </a:extLst>
          </p:cNvPr>
          <p:cNvSpPr>
            <a:spLocks/>
          </p:cNvSpPr>
          <p:nvPr/>
        </p:nvSpPr>
        <p:spPr bwMode="auto">
          <a:xfrm>
            <a:off x="5181600" y="3505201"/>
            <a:ext cx="2667000" cy="396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Large-seed eater?</a:t>
            </a:r>
            <a:br>
              <a:rPr lang="en-US" altLang="en-ES" sz="2000" b="1">
                <a:solidFill>
                  <a:srgbClr val="121212"/>
                </a:solidFill>
                <a:cs typeface="Arial" panose="020B0604020202020204" pitchFamily="34" charset="0"/>
                <a:sym typeface="Arial" panose="020B0604020202020204" pitchFamily="34" charset="0"/>
              </a:rPr>
            </a:br>
            <a:endParaRPr lang="en-US" altLang="en-ES" sz="2000" b="1">
              <a:solidFill>
                <a:srgbClr val="121212"/>
              </a:solidFill>
              <a:cs typeface="Arial" panose="020B0604020202020204" pitchFamily="34" charset="0"/>
              <a:sym typeface="Arial" panose="020B0604020202020204" pitchFamily="34" charset="0"/>
            </a:endParaRPr>
          </a:p>
        </p:txBody>
      </p:sp>
      <p:sp>
        <p:nvSpPr>
          <p:cNvPr id="9220" name="Rectangle 4">
            <a:extLst>
              <a:ext uri="{FF2B5EF4-FFF2-40B4-BE49-F238E27FC236}">
                <a16:creationId xmlns:a16="http://schemas.microsoft.com/office/drawing/2014/main" id="{0140649C-5836-1CB9-28FD-CADD6D70C5D5}"/>
              </a:ext>
            </a:extLst>
          </p:cNvPr>
          <p:cNvSpPr>
            <a:spLocks/>
          </p:cNvSpPr>
          <p:nvPr/>
        </p:nvSpPr>
        <p:spPr bwMode="auto">
          <a:xfrm>
            <a:off x="8229600" y="3505200"/>
            <a:ext cx="23622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Small-seed eater?</a:t>
            </a:r>
            <a:br>
              <a:rPr lang="en-US" altLang="en-ES" sz="2000" b="1">
                <a:solidFill>
                  <a:srgbClr val="121212"/>
                </a:solidFill>
                <a:cs typeface="Arial" panose="020B0604020202020204" pitchFamily="34" charset="0"/>
                <a:sym typeface="Arial" panose="020B0604020202020204" pitchFamily="34" charset="0"/>
              </a:rPr>
            </a:br>
            <a:endParaRPr lang="en-US" altLang="en-ES" sz="2000" b="1">
              <a:solidFill>
                <a:srgbClr val="121212"/>
              </a:solidFill>
              <a:cs typeface="Arial" panose="020B0604020202020204" pitchFamily="34" charset="0"/>
              <a:sym typeface="Arial" panose="020B0604020202020204" pitchFamily="34" charset="0"/>
            </a:endParaRPr>
          </a:p>
        </p:txBody>
      </p:sp>
      <p:sp>
        <p:nvSpPr>
          <p:cNvPr id="9221" name="Rectangle 5">
            <a:extLst>
              <a:ext uri="{FF2B5EF4-FFF2-40B4-BE49-F238E27FC236}">
                <a16:creationId xmlns:a16="http://schemas.microsoft.com/office/drawing/2014/main" id="{59AB0109-3E42-39AD-1765-5FA68F3F8377}"/>
              </a:ext>
            </a:extLst>
          </p:cNvPr>
          <p:cNvSpPr>
            <a:spLocks/>
          </p:cNvSpPr>
          <p:nvPr/>
        </p:nvSpPr>
        <p:spPr bwMode="auto">
          <a:xfrm>
            <a:off x="5486400" y="6400800"/>
            <a:ext cx="20574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Warbler?</a:t>
            </a:r>
          </a:p>
        </p:txBody>
      </p:sp>
      <p:sp>
        <p:nvSpPr>
          <p:cNvPr id="9222" name="Rectangle 6">
            <a:extLst>
              <a:ext uri="{FF2B5EF4-FFF2-40B4-BE49-F238E27FC236}">
                <a16:creationId xmlns:a16="http://schemas.microsoft.com/office/drawing/2014/main" id="{921AF0B5-39DB-6D59-5277-239E85F5F4A6}"/>
              </a:ext>
            </a:extLst>
          </p:cNvPr>
          <p:cNvSpPr>
            <a:spLocks/>
          </p:cNvSpPr>
          <p:nvPr/>
        </p:nvSpPr>
        <p:spPr bwMode="auto">
          <a:xfrm>
            <a:off x="8153400" y="6400800"/>
            <a:ext cx="24384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Leaf-browser?</a:t>
            </a:r>
          </a:p>
        </p:txBody>
      </p:sp>
      <p:pic>
        <p:nvPicPr>
          <p:cNvPr id="9223" name="Picture 7">
            <a:extLst>
              <a:ext uri="{FF2B5EF4-FFF2-40B4-BE49-F238E27FC236}">
                <a16:creationId xmlns:a16="http://schemas.microsoft.com/office/drawing/2014/main" id="{BA6075F1-3CF0-4BF9-8F9E-053A78B9AB73}"/>
              </a:ext>
            </a:extLst>
          </p:cNvPr>
          <p:cNvPicPr>
            <a:picLocks noChangeArrowheads="1"/>
          </p:cNvPicPr>
          <p:nvPr/>
        </p:nvPicPr>
        <p:blipFill>
          <a:blip r:embed="rId5">
            <a:extLst>
              <a:ext uri="{28A0092B-C50C-407E-A947-70E740481C1C}">
                <a14:useLocalDpi xmlns:a14="http://schemas.microsoft.com/office/drawing/2010/main" val="0"/>
              </a:ext>
            </a:extLst>
          </a:blip>
          <a:srcRect t="1199" r="11700"/>
          <a:stretch>
            <a:fillRect/>
          </a:stretch>
        </p:blipFill>
        <p:spPr bwMode="auto">
          <a:xfrm>
            <a:off x="4008438" y="1268414"/>
            <a:ext cx="6659562"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Rectangle 8">
            <a:extLst>
              <a:ext uri="{FF2B5EF4-FFF2-40B4-BE49-F238E27FC236}">
                <a16:creationId xmlns:a16="http://schemas.microsoft.com/office/drawing/2014/main" id="{D20E84CB-4473-983F-77D4-783279C81392}"/>
              </a:ext>
            </a:extLst>
          </p:cNvPr>
          <p:cNvSpPr>
            <a:spLocks/>
          </p:cNvSpPr>
          <p:nvPr/>
        </p:nvSpPr>
        <p:spPr bwMode="auto">
          <a:xfrm>
            <a:off x="5254625" y="3505201"/>
            <a:ext cx="2667000" cy="396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Large Ground</a:t>
            </a:r>
            <a:br>
              <a:rPr lang="en-US" altLang="en-ES" sz="2000" b="1">
                <a:solidFill>
                  <a:srgbClr val="121212"/>
                </a:solidFill>
                <a:cs typeface="Arial" panose="020B0604020202020204" pitchFamily="34" charset="0"/>
                <a:sym typeface="Arial" panose="020B0604020202020204" pitchFamily="34" charset="0"/>
              </a:rPr>
            </a:br>
            <a:r>
              <a:rPr lang="en-US" altLang="en-ES" sz="2000" b="1">
                <a:solidFill>
                  <a:srgbClr val="121212"/>
                </a:solidFill>
                <a:cs typeface="Arial" panose="020B0604020202020204" pitchFamily="34" charset="0"/>
                <a:sym typeface="Arial" panose="020B0604020202020204" pitchFamily="34" charset="0"/>
              </a:rPr>
              <a:t>Finch</a:t>
            </a:r>
            <a:br>
              <a:rPr lang="en-US" altLang="en-ES" sz="2000" b="1">
                <a:solidFill>
                  <a:srgbClr val="121212"/>
                </a:solidFill>
                <a:cs typeface="Arial" panose="020B0604020202020204" pitchFamily="34" charset="0"/>
                <a:sym typeface="Arial" panose="020B0604020202020204" pitchFamily="34" charset="0"/>
              </a:rPr>
            </a:br>
            <a:endParaRPr lang="en-US" altLang="en-ES" sz="2000" b="1">
              <a:solidFill>
                <a:srgbClr val="121212"/>
              </a:solidFill>
              <a:cs typeface="Arial" panose="020B0604020202020204" pitchFamily="34" charset="0"/>
              <a:sym typeface="Arial" panose="020B0604020202020204" pitchFamily="34" charset="0"/>
            </a:endParaRPr>
          </a:p>
        </p:txBody>
      </p:sp>
      <p:sp>
        <p:nvSpPr>
          <p:cNvPr id="9225" name="Rectangle 9">
            <a:extLst>
              <a:ext uri="{FF2B5EF4-FFF2-40B4-BE49-F238E27FC236}">
                <a16:creationId xmlns:a16="http://schemas.microsoft.com/office/drawing/2014/main" id="{96B50317-BA9A-6E09-7F14-A0FEC7CDEA95}"/>
              </a:ext>
            </a:extLst>
          </p:cNvPr>
          <p:cNvSpPr>
            <a:spLocks/>
          </p:cNvSpPr>
          <p:nvPr/>
        </p:nvSpPr>
        <p:spPr bwMode="auto">
          <a:xfrm>
            <a:off x="8302625" y="3505200"/>
            <a:ext cx="23622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Small Ground</a:t>
            </a:r>
            <a:br>
              <a:rPr lang="en-US" altLang="en-ES" sz="2000" b="1">
                <a:solidFill>
                  <a:srgbClr val="121212"/>
                </a:solidFill>
                <a:cs typeface="Arial" panose="020B0604020202020204" pitchFamily="34" charset="0"/>
                <a:sym typeface="Arial" panose="020B0604020202020204" pitchFamily="34" charset="0"/>
              </a:rPr>
            </a:br>
            <a:r>
              <a:rPr lang="en-US" altLang="en-ES" sz="2000" b="1">
                <a:solidFill>
                  <a:srgbClr val="121212"/>
                </a:solidFill>
                <a:cs typeface="Arial" panose="020B0604020202020204" pitchFamily="34" charset="0"/>
                <a:sym typeface="Arial" panose="020B0604020202020204" pitchFamily="34" charset="0"/>
              </a:rPr>
              <a:t>Finch</a:t>
            </a:r>
            <a:br>
              <a:rPr lang="en-US" altLang="en-ES" sz="2000" b="1">
                <a:solidFill>
                  <a:srgbClr val="121212"/>
                </a:solidFill>
                <a:cs typeface="Arial" panose="020B0604020202020204" pitchFamily="34" charset="0"/>
                <a:sym typeface="Arial" panose="020B0604020202020204" pitchFamily="34" charset="0"/>
              </a:rPr>
            </a:br>
            <a:endParaRPr lang="en-US" altLang="en-ES" sz="2000" b="1">
              <a:solidFill>
                <a:srgbClr val="121212"/>
              </a:solidFill>
              <a:cs typeface="Arial" panose="020B0604020202020204" pitchFamily="34" charset="0"/>
              <a:sym typeface="Arial" panose="020B0604020202020204" pitchFamily="34" charset="0"/>
            </a:endParaRPr>
          </a:p>
        </p:txBody>
      </p:sp>
      <p:sp>
        <p:nvSpPr>
          <p:cNvPr id="9226" name="Rectangle 10">
            <a:extLst>
              <a:ext uri="{FF2B5EF4-FFF2-40B4-BE49-F238E27FC236}">
                <a16:creationId xmlns:a16="http://schemas.microsoft.com/office/drawing/2014/main" id="{01590E3C-383D-4853-E3DD-3EBC72CF8593}"/>
              </a:ext>
            </a:extLst>
          </p:cNvPr>
          <p:cNvSpPr>
            <a:spLocks/>
          </p:cNvSpPr>
          <p:nvPr/>
        </p:nvSpPr>
        <p:spPr bwMode="auto">
          <a:xfrm>
            <a:off x="5673725" y="6413500"/>
            <a:ext cx="20574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Warbler Finch</a:t>
            </a:r>
          </a:p>
        </p:txBody>
      </p:sp>
      <p:sp>
        <p:nvSpPr>
          <p:cNvPr id="9227" name="Rectangle 11">
            <a:extLst>
              <a:ext uri="{FF2B5EF4-FFF2-40B4-BE49-F238E27FC236}">
                <a16:creationId xmlns:a16="http://schemas.microsoft.com/office/drawing/2014/main" id="{8F670DDD-07C2-27C7-6C22-62C840DE23E8}"/>
              </a:ext>
            </a:extLst>
          </p:cNvPr>
          <p:cNvSpPr>
            <a:spLocks/>
          </p:cNvSpPr>
          <p:nvPr/>
        </p:nvSpPr>
        <p:spPr bwMode="auto">
          <a:xfrm>
            <a:off x="8226425" y="6400800"/>
            <a:ext cx="24384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150"/>
              </a:spcBef>
            </a:pPr>
            <a:r>
              <a:rPr lang="en-US" altLang="en-ES" sz="2000" b="1">
                <a:solidFill>
                  <a:srgbClr val="121212"/>
                </a:solidFill>
                <a:cs typeface="Arial" panose="020B0604020202020204" pitchFamily="34" charset="0"/>
                <a:sym typeface="Arial" panose="020B0604020202020204" pitchFamily="34" charset="0"/>
              </a:rPr>
              <a:t>Veg. Tree Finch</a:t>
            </a:r>
          </a:p>
        </p:txBody>
      </p:sp>
      <p:pic>
        <p:nvPicPr>
          <p:cNvPr id="580627" name="Picture 19" descr="darwinR">
            <a:extLst>
              <a:ext uri="{FF2B5EF4-FFF2-40B4-BE49-F238E27FC236}">
                <a16:creationId xmlns:a16="http://schemas.microsoft.com/office/drawing/2014/main" id="{4832B9B3-3B59-9A0F-DB9D-954961142C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0826" y="4448175"/>
            <a:ext cx="177641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1">
            <a:extLst>
              <a:ext uri="{FF2B5EF4-FFF2-40B4-BE49-F238E27FC236}">
                <a16:creationId xmlns:a16="http://schemas.microsoft.com/office/drawing/2014/main" id="{4C5CE542-56E2-77E8-C4D6-175B6A199638}"/>
              </a:ext>
            </a:extLst>
          </p:cNvPr>
          <p:cNvGrpSpPr>
            <a:grpSpLocks/>
          </p:cNvGrpSpPr>
          <p:nvPr/>
        </p:nvGrpSpPr>
        <p:grpSpPr bwMode="auto">
          <a:xfrm>
            <a:off x="2822575" y="1316039"/>
            <a:ext cx="2859088" cy="4338637"/>
            <a:chOff x="818" y="829"/>
            <a:chExt cx="1801" cy="2733"/>
          </a:xfrm>
        </p:grpSpPr>
        <p:sp>
          <p:nvSpPr>
            <p:cNvPr id="9232" name="AutoShape 20">
              <a:extLst>
                <a:ext uri="{FF2B5EF4-FFF2-40B4-BE49-F238E27FC236}">
                  <a16:creationId xmlns:a16="http://schemas.microsoft.com/office/drawing/2014/main" id="{B9AD89DA-B938-5C55-3A38-2FD9C7945B5C}"/>
                </a:ext>
              </a:extLst>
            </p:cNvPr>
            <p:cNvSpPr>
              <a:spLocks noChangeArrowheads="1"/>
            </p:cNvSpPr>
            <p:nvPr/>
          </p:nvSpPr>
          <p:spPr bwMode="auto">
            <a:xfrm rot="-8658879">
              <a:off x="1049" y="2548"/>
              <a:ext cx="212" cy="1014"/>
            </a:xfrm>
            <a:prstGeom prst="triangle">
              <a:avLst>
                <a:gd name="adj" fmla="val 50000"/>
              </a:avLst>
            </a:prstGeom>
            <a:solidFill>
              <a:srgbClr val="E6D7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ES" altLang="en-ES"/>
            </a:p>
          </p:txBody>
        </p:sp>
        <p:pic>
          <p:nvPicPr>
            <p:cNvPr id="9233" name="Picture 18">
              <a:extLst>
                <a:ext uri="{FF2B5EF4-FFF2-40B4-BE49-F238E27FC236}">
                  <a16:creationId xmlns:a16="http://schemas.microsoft.com/office/drawing/2014/main" id="{F251751B-1968-D6CC-63A0-4F4916EC84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4962" b="21898"/>
            <a:stretch>
              <a:fillRect/>
            </a:stretch>
          </p:blipFill>
          <p:spPr bwMode="auto">
            <a:xfrm>
              <a:off x="818" y="829"/>
              <a:ext cx="1801" cy="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0630" name="AutoShape 22">
            <a:extLst>
              <a:ext uri="{FF2B5EF4-FFF2-40B4-BE49-F238E27FC236}">
                <a16:creationId xmlns:a16="http://schemas.microsoft.com/office/drawing/2014/main" id="{BEC72166-CC71-6301-64BF-F3C716FE81CE}"/>
              </a:ext>
            </a:extLst>
          </p:cNvPr>
          <p:cNvSpPr>
            <a:spLocks/>
          </p:cNvSpPr>
          <p:nvPr/>
        </p:nvSpPr>
        <p:spPr bwMode="auto">
          <a:xfrm>
            <a:off x="2081214" y="3505201"/>
            <a:ext cx="1387475" cy="619125"/>
          </a:xfrm>
          <a:prstGeom prst="roundRect">
            <a:avLst>
              <a:gd name="adj" fmla="val 16667"/>
            </a:avLst>
          </a:prstGeom>
          <a:noFill/>
          <a:ln w="38100">
            <a:solidFill>
              <a:srgbClr val="FFEA18"/>
            </a:solidFill>
            <a:round/>
            <a:headEnd/>
            <a:tailEnd/>
          </a:ln>
          <a:extLst>
            <a:ext uri="{909E8E84-426E-40DD-AFC4-6F175D3DCCD1}">
              <a14:hiddenFill xmlns:a14="http://schemas.microsoft.com/office/drawing/2010/main">
                <a:solidFill>
                  <a:srgbClr val="FFFFFF"/>
                </a:solidFill>
              </a14:hiddenFill>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spcBef>
                <a:spcPts val="1150"/>
              </a:spcBef>
            </a:pPr>
            <a:r>
              <a:rPr lang="en-US" altLang="en-ES" sz="2000" b="1">
                <a:solidFill>
                  <a:srgbClr val="CC0000"/>
                </a:solidFill>
                <a:cs typeface="Arial" panose="020B0604020202020204" pitchFamily="34" charset="0"/>
                <a:sym typeface="Arial" panose="020B0604020202020204" pitchFamily="34" charset="0"/>
              </a:rPr>
              <a:t>Ancestral</a:t>
            </a:r>
            <a:br>
              <a:rPr lang="en-US" altLang="en-ES" sz="2000" b="1">
                <a:solidFill>
                  <a:srgbClr val="CC0000"/>
                </a:solidFill>
                <a:cs typeface="Arial" panose="020B0604020202020204" pitchFamily="34" charset="0"/>
                <a:sym typeface="Arial" panose="020B0604020202020204" pitchFamily="34" charset="0"/>
              </a:rPr>
            </a:br>
            <a:r>
              <a:rPr lang="en-US" altLang="en-ES" sz="2000" b="1">
                <a:solidFill>
                  <a:srgbClr val="CC0000"/>
                </a:solidFill>
                <a:cs typeface="Arial" panose="020B0604020202020204" pitchFamily="34" charset="0"/>
                <a:sym typeface="Arial" panose="020B0604020202020204" pitchFamily="34" charset="0"/>
              </a:rPr>
              <a:t>species</a:t>
            </a:r>
          </a:p>
        </p:txBody>
      </p:sp>
      <p:sp>
        <p:nvSpPr>
          <p:cNvPr id="580631" name="AutoShape 23">
            <a:extLst>
              <a:ext uri="{FF2B5EF4-FFF2-40B4-BE49-F238E27FC236}">
                <a16:creationId xmlns:a16="http://schemas.microsoft.com/office/drawing/2014/main" id="{5DFBA562-256B-75EB-AD34-E4743F5875D5}"/>
              </a:ext>
            </a:extLst>
          </p:cNvPr>
          <p:cNvSpPr>
            <a:spLocks/>
          </p:cNvSpPr>
          <p:nvPr/>
        </p:nvSpPr>
        <p:spPr bwMode="auto">
          <a:xfrm>
            <a:off x="1652589" y="1687514"/>
            <a:ext cx="1639887" cy="619125"/>
          </a:xfrm>
          <a:prstGeom prst="roundRect">
            <a:avLst>
              <a:gd name="adj" fmla="val 16667"/>
            </a:avLst>
          </a:prstGeom>
          <a:noFill/>
          <a:ln w="38100">
            <a:solidFill>
              <a:srgbClr val="FFEA18"/>
            </a:solidFill>
            <a:round/>
            <a:headEnd/>
            <a:tailEnd/>
          </a:ln>
          <a:extLst>
            <a:ext uri="{909E8E84-426E-40DD-AFC4-6F175D3DCCD1}">
              <a14:hiddenFill xmlns:a14="http://schemas.microsoft.com/office/drawing/2010/main">
                <a:solidFill>
                  <a:srgbClr val="FFFFFF"/>
                </a:solidFill>
              </a14:hiddenFill>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spcBef>
                <a:spcPts val="1150"/>
              </a:spcBef>
            </a:pPr>
            <a:r>
              <a:rPr lang="en-US" altLang="en-ES" sz="2000" b="1">
                <a:solidFill>
                  <a:srgbClr val="CC0000"/>
                </a:solidFill>
                <a:cs typeface="Arial" panose="020B0604020202020204" pitchFamily="34" charset="0"/>
                <a:sym typeface="Arial" panose="020B0604020202020204" pitchFamily="34" charset="0"/>
              </a:rPr>
              <a:t>Descendant</a:t>
            </a:r>
            <a:br>
              <a:rPr lang="en-US" altLang="en-ES" sz="2000" b="1">
                <a:solidFill>
                  <a:srgbClr val="CC0000"/>
                </a:solidFill>
                <a:cs typeface="Arial" panose="020B0604020202020204" pitchFamily="34" charset="0"/>
                <a:sym typeface="Arial" panose="020B0604020202020204" pitchFamily="34" charset="0"/>
              </a:rPr>
            </a:br>
            <a:r>
              <a:rPr lang="en-US" altLang="en-ES" sz="2000" b="1">
                <a:solidFill>
                  <a:srgbClr val="CC0000"/>
                </a:solidFill>
                <a:cs typeface="Arial" panose="020B0604020202020204" pitchFamily="34" charset="0"/>
                <a:sym typeface="Arial" panose="020B0604020202020204" pitchFamily="34" charset="0"/>
              </a:rPr>
              <a:t>species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80627"/>
                                        </p:tgtEl>
                                        <p:attrNameLst>
                                          <p:attrName>style.visibility</p:attrName>
                                        </p:attrNameLst>
                                      </p:cBhvr>
                                      <p:to>
                                        <p:strVal val="visible"/>
                                      </p:to>
                                    </p:set>
                                    <p:animEffect transition="in" filter="wipe(left)">
                                      <p:cBhvr>
                                        <p:cTn id="7" dur="500"/>
                                        <p:tgtEl>
                                          <p:spTgt spid="580627"/>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3" name="Quack"/>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580630"/>
                                        </p:tgtEl>
                                        <p:attrNameLst>
                                          <p:attrName>style.visibility</p:attrName>
                                        </p:attrNameLst>
                                      </p:cBhvr>
                                      <p:to>
                                        <p:strVal val="visible"/>
                                      </p:to>
                                    </p:set>
                                    <p:animEffect transition="in" filter="wipe(left)">
                                      <p:cBhvr>
                                        <p:cTn id="16" dur="500"/>
                                        <p:tgtEl>
                                          <p:spTgt spid="580630"/>
                                        </p:tgtEl>
                                      </p:cBhvr>
                                    </p:animEffect>
                                  </p:childTnLst>
                                  <p:subTnLst>
                                    <p:audio>
                                      <p:cMediaNode>
                                        <p:cTn display="0" masterRel="sameClick">
                                          <p:stCondLst>
                                            <p:cond evt="begin" delay="0">
                                              <p:tn val="14"/>
                                            </p:cond>
                                          </p:stCondLst>
                                          <p:endCondLst>
                                            <p:cond evt="onStopAudio" delay="0">
                                              <p:tgtEl>
                                                <p:sldTgt/>
                                              </p:tgtEl>
                                            </p:cond>
                                          </p:endCondLst>
                                        </p:cTn>
                                        <p:tgtEl>
                                          <p:sndTgt r:embed="rId4" name="Whoosh"/>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580631"/>
                                        </p:tgtEl>
                                        <p:attrNameLst>
                                          <p:attrName>style.visibility</p:attrName>
                                        </p:attrNameLst>
                                      </p:cBhvr>
                                      <p:to>
                                        <p:strVal val="visible"/>
                                      </p:to>
                                    </p:set>
                                    <p:animEffect transition="in" filter="wipe(left)">
                                      <p:cBhvr>
                                        <p:cTn id="21" dur="500"/>
                                        <p:tgtEl>
                                          <p:spTgt spid="580631"/>
                                        </p:tgtEl>
                                      </p:cBhvr>
                                    </p:animEffect>
                                  </p:childTnLst>
                                  <p:subTnLst>
                                    <p:audio>
                                      <p:cMediaNode>
                                        <p:cTn display="0" masterRel="sameClick">
                                          <p:stCondLst>
                                            <p:cond evt="begin" delay="0">
                                              <p:tn val="19"/>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30" grpId="0" animBg="1" autoUpdateAnimBg="0"/>
      <p:bldP spid="580631"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26A4954-386F-DA82-990D-794BDEF1C2FB}"/>
              </a:ext>
            </a:extLst>
          </p:cNvPr>
          <p:cNvPicPr>
            <a:picLocks noChangeArrowheads="1"/>
          </p:cNvPicPr>
          <p:nvPr/>
        </p:nvPicPr>
        <p:blipFill>
          <a:blip r:embed="rId5">
            <a:extLst>
              <a:ext uri="{28A0092B-C50C-407E-A947-70E740481C1C}">
                <a14:useLocalDpi xmlns:a14="http://schemas.microsoft.com/office/drawing/2010/main" val="0"/>
              </a:ext>
            </a:extLst>
          </a:blip>
          <a:srcRect b="3783"/>
          <a:stretch>
            <a:fillRect/>
          </a:stretch>
        </p:blipFill>
        <p:spPr bwMode="auto">
          <a:xfrm>
            <a:off x="1524000" y="884238"/>
            <a:ext cx="8686800" cy="597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a:extLst>
              <a:ext uri="{FF2B5EF4-FFF2-40B4-BE49-F238E27FC236}">
                <a16:creationId xmlns:a16="http://schemas.microsoft.com/office/drawing/2014/main" id="{23D8B1DF-6F40-9C1D-D762-7D1626BE45BA}"/>
              </a:ext>
            </a:extLst>
          </p:cNvPr>
          <p:cNvSpPr>
            <a:spLocks noGrp="1" noChangeArrowheads="1"/>
          </p:cNvSpPr>
          <p:nvPr>
            <p:ph type="title"/>
          </p:nvPr>
        </p:nvSpPr>
        <p:spPr>
          <a:xfrm>
            <a:off x="1676400" y="304800"/>
            <a:ext cx="8763000" cy="762000"/>
          </a:xfrm>
          <a:noFill/>
        </p:spPr>
        <p:txBody>
          <a:bodyPr/>
          <a:lstStyle/>
          <a:p>
            <a:pPr eaLnBrk="1" hangingPunct="1"/>
            <a:r>
              <a:rPr lang="en-US" altLang="en-ES" sz="2800">
                <a:ea typeface="ＭＳ Ｐゴシック" panose="020B0600070205080204" pitchFamily="34" charset="-128"/>
              </a:rPr>
              <a:t>Correlation of species to food source</a:t>
            </a:r>
          </a:p>
        </p:txBody>
      </p:sp>
      <p:sp>
        <p:nvSpPr>
          <p:cNvPr id="578565" name="AutoShape 5">
            <a:extLst>
              <a:ext uri="{FF2B5EF4-FFF2-40B4-BE49-F238E27FC236}">
                <a16:creationId xmlns:a16="http://schemas.microsoft.com/office/drawing/2014/main" id="{D424B673-DD45-F161-4EF4-7DBCF1A340BD}"/>
              </a:ext>
            </a:extLst>
          </p:cNvPr>
          <p:cNvSpPr>
            <a:spLocks noChangeArrowheads="1"/>
          </p:cNvSpPr>
          <p:nvPr/>
        </p:nvSpPr>
        <p:spPr bwMode="auto">
          <a:xfrm>
            <a:off x="1781175" y="1141414"/>
            <a:ext cx="2389188" cy="3171825"/>
          </a:xfrm>
          <a:prstGeom prst="roundRect">
            <a:avLst>
              <a:gd name="adj" fmla="val 16667"/>
            </a:avLst>
          </a:prstGeom>
          <a:solidFill>
            <a:schemeClr val="tx1">
              <a:alpha val="50000"/>
            </a:schemeClr>
          </a:solidFill>
          <a:ln w="57150">
            <a:solidFill>
              <a:srgbClr val="0F116A"/>
            </a:solidFill>
            <a:round/>
            <a:headEnd/>
            <a:tailEnd/>
          </a:ln>
          <a:effectLst/>
        </p:spPr>
        <p:txBody>
          <a:bodyPr wrap="none" anchor="ctr"/>
          <a:lstStyle/>
          <a:p>
            <a:pPr>
              <a:defRPr/>
            </a:pPr>
            <a:r>
              <a:rPr lang="en-US" sz="3200" b="1">
                <a:solidFill>
                  <a:srgbClr val="FFFF00"/>
                </a:solidFill>
                <a:effectLst>
                  <a:outerShdw blurRad="38100" dist="38100" dir="2700000" algn="tl">
                    <a:srgbClr val="000000"/>
                  </a:outerShdw>
                </a:effectLst>
                <a:latin typeface="Arial" charset="0"/>
              </a:rPr>
              <a:t>Seed</a:t>
            </a:r>
            <a:br>
              <a:rPr lang="en-US" sz="3200" b="1">
                <a:solidFill>
                  <a:srgbClr val="FFFF00"/>
                </a:solidFill>
                <a:effectLst>
                  <a:outerShdw blurRad="38100" dist="38100" dir="2700000" algn="tl">
                    <a:srgbClr val="000000"/>
                  </a:outerShdw>
                </a:effectLst>
                <a:latin typeface="Arial" charset="0"/>
              </a:rPr>
            </a:br>
            <a:r>
              <a:rPr lang="en-US" sz="3200" b="1">
                <a:solidFill>
                  <a:srgbClr val="FFFF00"/>
                </a:solidFill>
                <a:effectLst>
                  <a:outerShdw blurRad="38100" dist="38100" dir="2700000" algn="tl">
                    <a:srgbClr val="000000"/>
                  </a:outerShdw>
                </a:effectLst>
                <a:latin typeface="Arial" charset="0"/>
              </a:rPr>
              <a:t>eaters</a:t>
            </a:r>
          </a:p>
        </p:txBody>
      </p:sp>
      <p:sp>
        <p:nvSpPr>
          <p:cNvPr id="578566" name="AutoShape 6">
            <a:extLst>
              <a:ext uri="{FF2B5EF4-FFF2-40B4-BE49-F238E27FC236}">
                <a16:creationId xmlns:a16="http://schemas.microsoft.com/office/drawing/2014/main" id="{F31DCBA3-221C-694D-941E-ED6513B5A4E8}"/>
              </a:ext>
            </a:extLst>
          </p:cNvPr>
          <p:cNvSpPr>
            <a:spLocks noChangeArrowheads="1"/>
          </p:cNvSpPr>
          <p:nvPr/>
        </p:nvSpPr>
        <p:spPr bwMode="auto">
          <a:xfrm>
            <a:off x="4246564" y="1149351"/>
            <a:ext cx="1939925" cy="3171825"/>
          </a:xfrm>
          <a:prstGeom prst="roundRect">
            <a:avLst>
              <a:gd name="adj" fmla="val 16667"/>
            </a:avLst>
          </a:prstGeom>
          <a:solidFill>
            <a:schemeClr val="tx1">
              <a:alpha val="50000"/>
            </a:schemeClr>
          </a:solidFill>
          <a:ln w="57150">
            <a:solidFill>
              <a:srgbClr val="0F116A"/>
            </a:solidFill>
            <a:round/>
            <a:headEnd/>
            <a:tailEnd/>
          </a:ln>
          <a:effectLst/>
        </p:spPr>
        <p:txBody>
          <a:bodyPr wrap="none" anchor="ctr"/>
          <a:lstStyle/>
          <a:p>
            <a:pPr>
              <a:defRPr/>
            </a:pPr>
            <a:r>
              <a:rPr lang="en-US" sz="3200" b="1">
                <a:solidFill>
                  <a:srgbClr val="FFFF00"/>
                </a:solidFill>
                <a:effectLst>
                  <a:outerShdw blurRad="38100" dist="38100" dir="2700000" algn="tl">
                    <a:srgbClr val="000000"/>
                  </a:outerShdw>
                </a:effectLst>
                <a:latin typeface="Arial" charset="0"/>
              </a:rPr>
              <a:t>Flower</a:t>
            </a:r>
            <a:br>
              <a:rPr lang="en-US" sz="3200" b="1">
                <a:solidFill>
                  <a:srgbClr val="FFFF00"/>
                </a:solidFill>
                <a:effectLst>
                  <a:outerShdw blurRad="38100" dist="38100" dir="2700000" algn="tl">
                    <a:srgbClr val="000000"/>
                  </a:outerShdw>
                </a:effectLst>
                <a:latin typeface="Arial" charset="0"/>
              </a:rPr>
            </a:br>
            <a:r>
              <a:rPr lang="en-US" sz="3200" b="1">
                <a:solidFill>
                  <a:srgbClr val="FFFF00"/>
                </a:solidFill>
                <a:effectLst>
                  <a:outerShdw blurRad="38100" dist="38100" dir="2700000" algn="tl">
                    <a:srgbClr val="000000"/>
                  </a:outerShdw>
                </a:effectLst>
                <a:latin typeface="Arial" charset="0"/>
              </a:rPr>
              <a:t>eaters</a:t>
            </a:r>
          </a:p>
        </p:txBody>
      </p:sp>
      <p:sp>
        <p:nvSpPr>
          <p:cNvPr id="578567" name="AutoShape 7">
            <a:extLst>
              <a:ext uri="{FF2B5EF4-FFF2-40B4-BE49-F238E27FC236}">
                <a16:creationId xmlns:a16="http://schemas.microsoft.com/office/drawing/2014/main" id="{9533F47E-BC0C-83A2-DC62-888D80BA2215}"/>
              </a:ext>
            </a:extLst>
          </p:cNvPr>
          <p:cNvSpPr>
            <a:spLocks noChangeArrowheads="1"/>
          </p:cNvSpPr>
          <p:nvPr/>
        </p:nvSpPr>
        <p:spPr bwMode="auto">
          <a:xfrm>
            <a:off x="6259514" y="1185864"/>
            <a:ext cx="3856037" cy="3171825"/>
          </a:xfrm>
          <a:prstGeom prst="roundRect">
            <a:avLst>
              <a:gd name="adj" fmla="val 16667"/>
            </a:avLst>
          </a:prstGeom>
          <a:solidFill>
            <a:schemeClr val="tx1">
              <a:alpha val="50000"/>
            </a:schemeClr>
          </a:solidFill>
          <a:ln w="57150">
            <a:solidFill>
              <a:srgbClr val="0F116A"/>
            </a:solidFill>
            <a:round/>
            <a:headEnd/>
            <a:tailEnd/>
          </a:ln>
          <a:effectLst/>
        </p:spPr>
        <p:txBody>
          <a:bodyPr wrap="none" anchor="ctr"/>
          <a:lstStyle/>
          <a:p>
            <a:pPr>
              <a:defRPr/>
            </a:pPr>
            <a:r>
              <a:rPr lang="en-US" sz="3200" b="1">
                <a:solidFill>
                  <a:srgbClr val="FFFF00"/>
                </a:solidFill>
                <a:effectLst>
                  <a:outerShdw blurRad="38100" dist="38100" dir="2700000" algn="tl">
                    <a:srgbClr val="000000"/>
                  </a:outerShdw>
                </a:effectLst>
                <a:latin typeface="Arial" charset="0"/>
              </a:rPr>
              <a:t>Insect</a:t>
            </a:r>
            <a:br>
              <a:rPr lang="en-US" sz="3200" b="1">
                <a:solidFill>
                  <a:srgbClr val="FFFF00"/>
                </a:solidFill>
                <a:effectLst>
                  <a:outerShdw blurRad="38100" dist="38100" dir="2700000" algn="tl">
                    <a:srgbClr val="000000"/>
                  </a:outerShdw>
                </a:effectLst>
                <a:latin typeface="Arial" charset="0"/>
              </a:rPr>
            </a:br>
            <a:r>
              <a:rPr lang="en-US" sz="3200" b="1">
                <a:solidFill>
                  <a:srgbClr val="FFFF00"/>
                </a:solidFill>
                <a:effectLst>
                  <a:outerShdw blurRad="38100" dist="38100" dir="2700000" algn="tl">
                    <a:srgbClr val="000000"/>
                  </a:outerShdw>
                </a:effectLst>
                <a:latin typeface="Arial" charset="0"/>
              </a:rPr>
              <a:t>eaters</a:t>
            </a:r>
          </a:p>
        </p:txBody>
      </p:sp>
      <p:pic>
        <p:nvPicPr>
          <p:cNvPr id="578568" name="Picture 8" descr="penguinL">
            <a:extLst>
              <a:ext uri="{FF2B5EF4-FFF2-40B4-BE49-F238E27FC236}">
                <a16:creationId xmlns:a16="http://schemas.microsoft.com/office/drawing/2014/main" id="{A384CED7-87DA-7F65-E84E-3281EED280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8313" y="5535613"/>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69" name="AutoShape 9">
            <a:extLst>
              <a:ext uri="{FF2B5EF4-FFF2-40B4-BE49-F238E27FC236}">
                <a16:creationId xmlns:a16="http://schemas.microsoft.com/office/drawing/2014/main" id="{D0107C98-0767-F5E0-3D01-681E27C2C574}"/>
              </a:ext>
            </a:extLst>
          </p:cNvPr>
          <p:cNvSpPr>
            <a:spLocks noChangeArrowheads="1"/>
          </p:cNvSpPr>
          <p:nvPr/>
        </p:nvSpPr>
        <p:spPr bwMode="auto">
          <a:xfrm>
            <a:off x="6989763" y="3768726"/>
            <a:ext cx="3611562" cy="1616075"/>
          </a:xfrm>
          <a:prstGeom prst="wedgeEllipseCallout">
            <a:avLst>
              <a:gd name="adj1" fmla="val 22000"/>
              <a:gd name="adj2" fmla="val 71120"/>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ES" sz="1800" b="1">
                <a:solidFill>
                  <a:srgbClr val="0F116A"/>
                </a:solidFill>
                <a:latin typeface="Comic Sans MS" panose="030F0902030302020204" pitchFamily="66" charset="0"/>
              </a:rPr>
              <a:t>Rapid </a:t>
            </a:r>
            <a:r>
              <a:rPr lang="en-US" altLang="en-ES" sz="1800" b="1" u="sng">
                <a:solidFill>
                  <a:srgbClr val="CC0000"/>
                </a:solidFill>
                <a:latin typeface="Comic Sans MS" panose="030F0902030302020204" pitchFamily="66" charset="0"/>
              </a:rPr>
              <a:t>speciation</a:t>
            </a:r>
            <a:r>
              <a:rPr lang="en-US" altLang="en-ES" sz="1800" b="1">
                <a:solidFill>
                  <a:srgbClr val="0F116A"/>
                </a:solidFill>
                <a:latin typeface="Comic Sans MS" panose="030F0902030302020204" pitchFamily="66" charset="0"/>
              </a:rPr>
              <a:t>:</a:t>
            </a:r>
            <a:br>
              <a:rPr lang="en-US" altLang="en-ES" sz="1800" b="1">
                <a:solidFill>
                  <a:srgbClr val="0F116A"/>
                </a:solidFill>
                <a:latin typeface="Comic Sans MS" panose="030F0902030302020204" pitchFamily="66" charset="0"/>
              </a:rPr>
            </a:br>
            <a:r>
              <a:rPr lang="en-US" altLang="en-ES" sz="1800" b="1">
                <a:solidFill>
                  <a:srgbClr val="0F116A"/>
                </a:solidFill>
                <a:latin typeface="Comic Sans MS" panose="030F0902030302020204" pitchFamily="66" charset="0"/>
              </a:rPr>
              <a:t>new species filling new </a:t>
            </a:r>
            <a:r>
              <a:rPr lang="en-US" altLang="en-ES" sz="1800" b="1" u="sng">
                <a:solidFill>
                  <a:srgbClr val="CC0000"/>
                </a:solidFill>
                <a:latin typeface="Comic Sans MS" panose="030F0902030302020204" pitchFamily="66" charset="0"/>
              </a:rPr>
              <a:t>niches</a:t>
            </a:r>
            <a:r>
              <a:rPr lang="en-US" altLang="en-ES" sz="1800" b="1">
                <a:solidFill>
                  <a:srgbClr val="0F116A"/>
                </a:solidFill>
                <a:latin typeface="Comic Sans MS" panose="030F0902030302020204" pitchFamily="66" charset="0"/>
              </a:rPr>
              <a:t>,</a:t>
            </a:r>
            <a:br>
              <a:rPr lang="en-US" altLang="en-ES" sz="1800" b="1">
                <a:solidFill>
                  <a:srgbClr val="0F116A"/>
                </a:solidFill>
                <a:latin typeface="Comic Sans MS" panose="030F0902030302020204" pitchFamily="66" charset="0"/>
              </a:rPr>
            </a:br>
            <a:r>
              <a:rPr lang="en-US" altLang="en-ES" sz="1800" b="1">
                <a:solidFill>
                  <a:srgbClr val="0F116A"/>
                </a:solidFill>
                <a:latin typeface="Comic Sans MS" panose="030F0902030302020204" pitchFamily="66" charset="0"/>
              </a:rPr>
              <a:t>because they inherited</a:t>
            </a:r>
            <a:br>
              <a:rPr lang="en-US" altLang="en-ES" sz="1800" b="1">
                <a:solidFill>
                  <a:srgbClr val="0F116A"/>
                </a:solidFill>
                <a:latin typeface="Comic Sans MS" panose="030F0902030302020204" pitchFamily="66" charset="0"/>
              </a:rPr>
            </a:br>
            <a:r>
              <a:rPr lang="en-US" altLang="en-ES" sz="1800" b="1">
                <a:solidFill>
                  <a:srgbClr val="0F116A"/>
                </a:solidFill>
                <a:latin typeface="Comic Sans MS" panose="030F0902030302020204" pitchFamily="66" charset="0"/>
              </a:rPr>
              <a:t>successful adaptations.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78565"/>
                                        </p:tgtEl>
                                        <p:attrNameLst>
                                          <p:attrName>style.visibility</p:attrName>
                                        </p:attrNameLst>
                                      </p:cBhvr>
                                      <p:to>
                                        <p:strVal val="visible"/>
                                      </p:to>
                                    </p:set>
                                    <p:anim calcmode="lin" valueType="num">
                                      <p:cBhvr additive="base">
                                        <p:cTn id="7" dur="500" fill="hold"/>
                                        <p:tgtEl>
                                          <p:spTgt spid="578565"/>
                                        </p:tgtEl>
                                        <p:attrNameLst>
                                          <p:attrName>ppt_x</p:attrName>
                                        </p:attrNameLst>
                                      </p:cBhvr>
                                      <p:tavLst>
                                        <p:tav tm="0">
                                          <p:val>
                                            <p:strVal val="#ppt_x"/>
                                          </p:val>
                                        </p:tav>
                                        <p:tav tm="100000">
                                          <p:val>
                                            <p:strVal val="#ppt_x"/>
                                          </p:val>
                                        </p:tav>
                                      </p:tavLst>
                                    </p:anim>
                                    <p:anim calcmode="lin" valueType="num">
                                      <p:cBhvr additive="base">
                                        <p:cTn id="8" dur="500" fill="hold"/>
                                        <p:tgtEl>
                                          <p:spTgt spid="57856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ibro Up"/>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78566"/>
                                        </p:tgtEl>
                                        <p:attrNameLst>
                                          <p:attrName>style.visibility</p:attrName>
                                        </p:attrNameLst>
                                      </p:cBhvr>
                                      <p:to>
                                        <p:strVal val="visible"/>
                                      </p:to>
                                    </p:set>
                                    <p:anim calcmode="lin" valueType="num">
                                      <p:cBhvr additive="base">
                                        <p:cTn id="13" dur="500" fill="hold"/>
                                        <p:tgtEl>
                                          <p:spTgt spid="578566"/>
                                        </p:tgtEl>
                                        <p:attrNameLst>
                                          <p:attrName>ppt_x</p:attrName>
                                        </p:attrNameLst>
                                      </p:cBhvr>
                                      <p:tavLst>
                                        <p:tav tm="0">
                                          <p:val>
                                            <p:strVal val="#ppt_x"/>
                                          </p:val>
                                        </p:tav>
                                        <p:tav tm="100000">
                                          <p:val>
                                            <p:strVal val="#ppt_x"/>
                                          </p:val>
                                        </p:tav>
                                      </p:tavLst>
                                    </p:anim>
                                    <p:anim calcmode="lin" valueType="num">
                                      <p:cBhvr additive="base">
                                        <p:cTn id="14" dur="500" fill="hold"/>
                                        <p:tgtEl>
                                          <p:spTgt spid="5785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ibro Up"/>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78567"/>
                                        </p:tgtEl>
                                        <p:attrNameLst>
                                          <p:attrName>style.visibility</p:attrName>
                                        </p:attrNameLst>
                                      </p:cBhvr>
                                      <p:to>
                                        <p:strVal val="visible"/>
                                      </p:to>
                                    </p:set>
                                    <p:anim calcmode="lin" valueType="num">
                                      <p:cBhvr additive="base">
                                        <p:cTn id="19" dur="500" fill="hold"/>
                                        <p:tgtEl>
                                          <p:spTgt spid="578567"/>
                                        </p:tgtEl>
                                        <p:attrNameLst>
                                          <p:attrName>ppt_x</p:attrName>
                                        </p:attrNameLst>
                                      </p:cBhvr>
                                      <p:tavLst>
                                        <p:tav tm="0">
                                          <p:val>
                                            <p:strVal val="#ppt_x"/>
                                          </p:val>
                                        </p:tav>
                                        <p:tav tm="100000">
                                          <p:val>
                                            <p:strVal val="#ppt_x"/>
                                          </p:val>
                                        </p:tav>
                                      </p:tavLst>
                                    </p:anim>
                                    <p:anim calcmode="lin" valueType="num">
                                      <p:cBhvr additive="base">
                                        <p:cTn id="20" dur="500" fill="hold"/>
                                        <p:tgtEl>
                                          <p:spTgt spid="57856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ibro Up"/>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578568"/>
                                        </p:tgtEl>
                                        <p:attrNameLst>
                                          <p:attrName>style.visibility</p:attrName>
                                        </p:attrNameLst>
                                      </p:cBhvr>
                                      <p:to>
                                        <p:strVal val="visible"/>
                                      </p:to>
                                    </p:set>
                                  </p:childTnLst>
                                </p:cTn>
                              </p:par>
                            </p:childTnLst>
                          </p:cTn>
                        </p:par>
                        <p:par>
                          <p:cTn id="25" fill="hold" nodeType="afterGroup">
                            <p:stCondLst>
                              <p:cond delay="500"/>
                            </p:stCondLst>
                            <p:childTnLst>
                              <p:par>
                                <p:cTn id="26" presetID="22" presetClass="entr" presetSubtype="4" fill="hold" nodeType="afterEffect">
                                  <p:stCondLst>
                                    <p:cond delay="0"/>
                                  </p:stCondLst>
                                  <p:childTnLst>
                                    <p:set>
                                      <p:cBhvr>
                                        <p:cTn id="27" dur="1" fill="hold">
                                          <p:stCondLst>
                                            <p:cond delay="0"/>
                                          </p:stCondLst>
                                        </p:cTn>
                                        <p:tgtEl>
                                          <p:spTgt spid="578569"/>
                                        </p:tgtEl>
                                        <p:attrNameLst>
                                          <p:attrName>style.visibility</p:attrName>
                                        </p:attrNameLst>
                                      </p:cBhvr>
                                      <p:to>
                                        <p:strVal val="visible"/>
                                      </p:to>
                                    </p:set>
                                    <p:animEffect transition="in" filter="wipe(down)">
                                      <p:cBhvr>
                                        <p:cTn id="28" dur="500"/>
                                        <p:tgtEl>
                                          <p:spTgt spid="578569"/>
                                        </p:tgtEl>
                                      </p:cBhvr>
                                    </p:animEffect>
                                  </p:childTnLst>
                                  <p:subTnLst>
                                    <p:audio>
                                      <p:cMediaNode>
                                        <p:cTn display="0" masterRel="sameClick">
                                          <p:stCondLst>
                                            <p:cond evt="begin" delay="0">
                                              <p:tn val="26"/>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5" grpId="0" animBg="1" autoUpdateAnimBg="0"/>
      <p:bldP spid="578566" grpId="0" animBg="1" autoUpdateAnimBg="0"/>
      <p:bldP spid="578567" grpId="0" animBg="1" autoUpdateAnimBg="0"/>
      <p:bldP spid="578569"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a:extLst>
              <a:ext uri="{FF2B5EF4-FFF2-40B4-BE49-F238E27FC236}">
                <a16:creationId xmlns:a16="http://schemas.microsoft.com/office/drawing/2014/main" id="{AD7ABA48-4784-36F7-AFF0-D382854F8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500" b="22501"/>
          <a:stretch>
            <a:fillRect/>
          </a:stretch>
        </p:blipFill>
        <p:spPr bwMode="auto">
          <a:xfrm>
            <a:off x="2562226" y="2865438"/>
            <a:ext cx="7605713"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8">
            <a:extLst>
              <a:ext uri="{FF2B5EF4-FFF2-40B4-BE49-F238E27FC236}">
                <a16:creationId xmlns:a16="http://schemas.microsoft.com/office/drawing/2014/main" id="{C97CA9F5-BA12-C6CB-8B5A-0789459CE6E4}"/>
              </a:ext>
            </a:extLst>
          </p:cNvPr>
          <p:cNvSpPr>
            <a:spLocks noChangeArrowheads="1"/>
          </p:cNvSpPr>
          <p:nvPr/>
        </p:nvSpPr>
        <p:spPr bwMode="auto">
          <a:xfrm>
            <a:off x="4900614" y="3282951"/>
            <a:ext cx="12985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ES" sz="1600" b="1">
                <a:solidFill>
                  <a:srgbClr val="000000"/>
                </a:solidFill>
              </a:rPr>
              <a:t>Warbler finch</a:t>
            </a:r>
            <a:endParaRPr lang="en-US" altLang="en-ES" sz="1600" b="1"/>
          </a:p>
        </p:txBody>
      </p:sp>
      <p:sp>
        <p:nvSpPr>
          <p:cNvPr id="11268" name="Rectangle 9">
            <a:extLst>
              <a:ext uri="{FF2B5EF4-FFF2-40B4-BE49-F238E27FC236}">
                <a16:creationId xmlns:a16="http://schemas.microsoft.com/office/drawing/2014/main" id="{9E73DF96-BB07-49B2-0A4E-F10B8FC19A94}"/>
              </a:ext>
            </a:extLst>
          </p:cNvPr>
          <p:cNvSpPr>
            <a:spLocks noChangeArrowheads="1"/>
          </p:cNvSpPr>
          <p:nvPr/>
        </p:nvSpPr>
        <p:spPr bwMode="auto">
          <a:xfrm>
            <a:off x="3001964" y="3722689"/>
            <a:ext cx="17605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ES" sz="1600" b="1">
                <a:solidFill>
                  <a:srgbClr val="000000"/>
                </a:solidFill>
              </a:rPr>
              <a:t>Woodpecker finch</a:t>
            </a:r>
            <a:endParaRPr lang="en-US" altLang="en-ES" sz="1600" b="1"/>
          </a:p>
        </p:txBody>
      </p:sp>
      <p:sp>
        <p:nvSpPr>
          <p:cNvPr id="11269" name="Rectangle 10">
            <a:extLst>
              <a:ext uri="{FF2B5EF4-FFF2-40B4-BE49-F238E27FC236}">
                <a16:creationId xmlns:a16="http://schemas.microsoft.com/office/drawing/2014/main" id="{4128EA15-B99F-BB3A-176B-8D0B63002202}"/>
              </a:ext>
            </a:extLst>
          </p:cNvPr>
          <p:cNvSpPr>
            <a:spLocks noChangeArrowheads="1"/>
          </p:cNvSpPr>
          <p:nvPr/>
        </p:nvSpPr>
        <p:spPr bwMode="auto">
          <a:xfrm>
            <a:off x="1700213" y="4295775"/>
            <a:ext cx="23288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ES" sz="1600" b="1">
                <a:solidFill>
                  <a:srgbClr val="000000"/>
                </a:solidFill>
              </a:rPr>
              <a:t>Small insectivorous</a:t>
            </a:r>
          </a:p>
          <a:p>
            <a:pPr algn="r"/>
            <a:r>
              <a:rPr lang="en-US" altLang="en-ES" sz="1600" b="1">
                <a:solidFill>
                  <a:srgbClr val="000000"/>
                </a:solidFill>
              </a:rPr>
              <a:t>tree finch</a:t>
            </a:r>
            <a:endParaRPr lang="en-US" altLang="en-ES" sz="1600" b="1"/>
          </a:p>
        </p:txBody>
      </p:sp>
      <p:sp>
        <p:nvSpPr>
          <p:cNvPr id="11270" name="Rectangle 11">
            <a:extLst>
              <a:ext uri="{FF2B5EF4-FFF2-40B4-BE49-F238E27FC236}">
                <a16:creationId xmlns:a16="http://schemas.microsoft.com/office/drawing/2014/main" id="{17E3C046-DA36-B521-A570-5B02DABF3F0B}"/>
              </a:ext>
            </a:extLst>
          </p:cNvPr>
          <p:cNvSpPr>
            <a:spLocks noChangeArrowheads="1"/>
          </p:cNvSpPr>
          <p:nvPr/>
        </p:nvSpPr>
        <p:spPr bwMode="auto">
          <a:xfrm>
            <a:off x="1712913" y="4951414"/>
            <a:ext cx="1778000" cy="733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ES" sz="1600" b="1">
                <a:solidFill>
                  <a:srgbClr val="000000"/>
                </a:solidFill>
              </a:rPr>
              <a:t>Large</a:t>
            </a:r>
          </a:p>
          <a:p>
            <a:pPr algn="r"/>
            <a:r>
              <a:rPr lang="en-US" altLang="en-ES" sz="1600" b="1">
                <a:solidFill>
                  <a:srgbClr val="000000"/>
                </a:solidFill>
              </a:rPr>
              <a:t>insectivorous</a:t>
            </a:r>
          </a:p>
          <a:p>
            <a:pPr algn="r"/>
            <a:r>
              <a:rPr lang="en-US" altLang="en-ES" sz="1600" b="1">
                <a:solidFill>
                  <a:srgbClr val="000000"/>
                </a:solidFill>
              </a:rPr>
              <a:t>tree finch</a:t>
            </a:r>
            <a:endParaRPr lang="en-US" altLang="en-ES" sz="1600" b="1"/>
          </a:p>
        </p:txBody>
      </p:sp>
      <p:sp>
        <p:nvSpPr>
          <p:cNvPr id="11271" name="Rectangle 12">
            <a:extLst>
              <a:ext uri="{FF2B5EF4-FFF2-40B4-BE49-F238E27FC236}">
                <a16:creationId xmlns:a16="http://schemas.microsoft.com/office/drawing/2014/main" id="{C02E0701-9F7F-C52E-4ADF-BD4F24A55BA8}"/>
              </a:ext>
            </a:extLst>
          </p:cNvPr>
          <p:cNvSpPr>
            <a:spLocks noChangeArrowheads="1"/>
          </p:cNvSpPr>
          <p:nvPr/>
        </p:nvSpPr>
        <p:spPr bwMode="auto">
          <a:xfrm>
            <a:off x="1684339" y="6122988"/>
            <a:ext cx="1654175"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ES" sz="1600" b="1">
                <a:solidFill>
                  <a:srgbClr val="000000"/>
                </a:solidFill>
              </a:rPr>
              <a:t>Vegetarian</a:t>
            </a:r>
          </a:p>
          <a:p>
            <a:pPr algn="r"/>
            <a:r>
              <a:rPr lang="en-US" altLang="en-ES" sz="1600" b="1">
                <a:solidFill>
                  <a:srgbClr val="000000"/>
                </a:solidFill>
              </a:rPr>
              <a:t>tree finch</a:t>
            </a:r>
            <a:endParaRPr lang="en-US" altLang="en-ES" sz="1600" b="1"/>
          </a:p>
        </p:txBody>
      </p:sp>
      <p:sp>
        <p:nvSpPr>
          <p:cNvPr id="11272" name="Rectangle 13">
            <a:extLst>
              <a:ext uri="{FF2B5EF4-FFF2-40B4-BE49-F238E27FC236}">
                <a16:creationId xmlns:a16="http://schemas.microsoft.com/office/drawing/2014/main" id="{C5A641B6-E855-DF16-2902-D0F077E8BD25}"/>
              </a:ext>
            </a:extLst>
          </p:cNvPr>
          <p:cNvSpPr>
            <a:spLocks noChangeArrowheads="1"/>
          </p:cNvSpPr>
          <p:nvPr/>
        </p:nvSpPr>
        <p:spPr bwMode="auto">
          <a:xfrm>
            <a:off x="6532563" y="3282951"/>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ES" sz="1600" b="1">
                <a:solidFill>
                  <a:srgbClr val="000000"/>
                </a:solidFill>
              </a:rPr>
              <a:t>Cactus finch</a:t>
            </a:r>
            <a:endParaRPr lang="en-US" altLang="en-ES" sz="1600" b="1"/>
          </a:p>
        </p:txBody>
      </p:sp>
      <p:sp>
        <p:nvSpPr>
          <p:cNvPr id="11273" name="Rectangle 14">
            <a:extLst>
              <a:ext uri="{FF2B5EF4-FFF2-40B4-BE49-F238E27FC236}">
                <a16:creationId xmlns:a16="http://schemas.microsoft.com/office/drawing/2014/main" id="{C49B8B99-4511-236A-815A-B0BBF774FF36}"/>
              </a:ext>
            </a:extLst>
          </p:cNvPr>
          <p:cNvSpPr>
            <a:spLocks noChangeArrowheads="1"/>
          </p:cNvSpPr>
          <p:nvPr/>
        </p:nvSpPr>
        <p:spPr bwMode="auto">
          <a:xfrm>
            <a:off x="7959725" y="3722689"/>
            <a:ext cx="1885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ES" sz="1600" b="1">
                <a:solidFill>
                  <a:srgbClr val="000000"/>
                </a:solidFill>
              </a:rPr>
              <a:t>Sharp-beaked finch</a:t>
            </a:r>
            <a:endParaRPr lang="en-US" altLang="en-ES" sz="1600" b="1"/>
          </a:p>
        </p:txBody>
      </p:sp>
      <p:sp>
        <p:nvSpPr>
          <p:cNvPr id="11274" name="Rectangle 15">
            <a:extLst>
              <a:ext uri="{FF2B5EF4-FFF2-40B4-BE49-F238E27FC236}">
                <a16:creationId xmlns:a16="http://schemas.microsoft.com/office/drawing/2014/main" id="{32CFC839-B277-93F6-F470-82A425D88685}"/>
              </a:ext>
            </a:extLst>
          </p:cNvPr>
          <p:cNvSpPr>
            <a:spLocks noChangeArrowheads="1"/>
          </p:cNvSpPr>
          <p:nvPr/>
        </p:nvSpPr>
        <p:spPr bwMode="auto">
          <a:xfrm>
            <a:off x="8867776" y="4295775"/>
            <a:ext cx="12985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ES" sz="1600" b="1">
                <a:solidFill>
                  <a:srgbClr val="000000"/>
                </a:solidFill>
              </a:rPr>
              <a:t>Small ground</a:t>
            </a:r>
          </a:p>
          <a:p>
            <a:pPr algn="l"/>
            <a:r>
              <a:rPr lang="en-US" altLang="en-ES" sz="1600" b="1">
                <a:solidFill>
                  <a:srgbClr val="000000"/>
                </a:solidFill>
              </a:rPr>
              <a:t>finch</a:t>
            </a:r>
            <a:endParaRPr lang="en-US" altLang="en-ES" sz="1600" b="1"/>
          </a:p>
        </p:txBody>
      </p:sp>
      <p:sp>
        <p:nvSpPr>
          <p:cNvPr id="11275" name="Rectangle 16">
            <a:extLst>
              <a:ext uri="{FF2B5EF4-FFF2-40B4-BE49-F238E27FC236}">
                <a16:creationId xmlns:a16="http://schemas.microsoft.com/office/drawing/2014/main" id="{387D513C-82FC-BEDE-FF52-B183AA629E93}"/>
              </a:ext>
            </a:extLst>
          </p:cNvPr>
          <p:cNvSpPr>
            <a:spLocks noChangeArrowheads="1"/>
          </p:cNvSpPr>
          <p:nvPr/>
        </p:nvSpPr>
        <p:spPr bwMode="auto">
          <a:xfrm>
            <a:off x="9259889" y="5173663"/>
            <a:ext cx="13239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ES" sz="1600" b="1">
                <a:solidFill>
                  <a:srgbClr val="000000"/>
                </a:solidFill>
              </a:rPr>
              <a:t>Medium</a:t>
            </a:r>
            <a:br>
              <a:rPr lang="en-US" altLang="en-ES" sz="1600" b="1">
                <a:solidFill>
                  <a:srgbClr val="000000"/>
                </a:solidFill>
              </a:rPr>
            </a:br>
            <a:r>
              <a:rPr lang="en-US" altLang="en-ES" sz="1600" b="1">
                <a:solidFill>
                  <a:srgbClr val="000000"/>
                </a:solidFill>
              </a:rPr>
              <a:t>ground finch</a:t>
            </a:r>
            <a:endParaRPr lang="en-US" altLang="en-ES" sz="1600" b="1"/>
          </a:p>
        </p:txBody>
      </p:sp>
      <p:sp>
        <p:nvSpPr>
          <p:cNvPr id="11276" name="Rectangle 17">
            <a:extLst>
              <a:ext uri="{FF2B5EF4-FFF2-40B4-BE49-F238E27FC236}">
                <a16:creationId xmlns:a16="http://schemas.microsoft.com/office/drawing/2014/main" id="{FE39410C-62B1-8F4E-D713-4A51BCDDB8FD}"/>
              </a:ext>
            </a:extLst>
          </p:cNvPr>
          <p:cNvSpPr>
            <a:spLocks noChangeArrowheads="1"/>
          </p:cNvSpPr>
          <p:nvPr/>
        </p:nvSpPr>
        <p:spPr bwMode="auto">
          <a:xfrm>
            <a:off x="9377363" y="6229350"/>
            <a:ext cx="12430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ES" sz="1600" b="1">
                <a:solidFill>
                  <a:srgbClr val="000000"/>
                </a:solidFill>
              </a:rPr>
              <a:t>Large </a:t>
            </a:r>
            <a:br>
              <a:rPr lang="en-US" altLang="en-ES" sz="1600" b="1">
                <a:solidFill>
                  <a:srgbClr val="000000"/>
                </a:solidFill>
              </a:rPr>
            </a:br>
            <a:r>
              <a:rPr lang="en-US" altLang="en-ES" sz="1600" b="1">
                <a:solidFill>
                  <a:srgbClr val="000000"/>
                </a:solidFill>
              </a:rPr>
              <a:t>ground finch</a:t>
            </a:r>
            <a:endParaRPr lang="en-US" altLang="en-ES" sz="1600" b="1"/>
          </a:p>
        </p:txBody>
      </p:sp>
      <p:sp>
        <p:nvSpPr>
          <p:cNvPr id="11277" name="Rectangle 18">
            <a:extLst>
              <a:ext uri="{FF2B5EF4-FFF2-40B4-BE49-F238E27FC236}">
                <a16:creationId xmlns:a16="http://schemas.microsoft.com/office/drawing/2014/main" id="{7349B702-F4EE-5FA7-8BB9-57E53DB735AC}"/>
              </a:ext>
            </a:extLst>
          </p:cNvPr>
          <p:cNvSpPr>
            <a:spLocks noChangeArrowheads="1"/>
          </p:cNvSpPr>
          <p:nvPr/>
        </p:nvSpPr>
        <p:spPr bwMode="auto">
          <a:xfrm>
            <a:off x="5140326" y="5610226"/>
            <a:ext cx="1243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ES" sz="1600" b="1">
                <a:solidFill>
                  <a:srgbClr val="000000"/>
                </a:solidFill>
              </a:rPr>
              <a:t>Insect eaters</a:t>
            </a:r>
            <a:endParaRPr lang="en-US" altLang="en-ES" sz="1600" b="1"/>
          </a:p>
        </p:txBody>
      </p:sp>
      <p:sp>
        <p:nvSpPr>
          <p:cNvPr id="11278" name="Rectangle 19">
            <a:extLst>
              <a:ext uri="{FF2B5EF4-FFF2-40B4-BE49-F238E27FC236}">
                <a16:creationId xmlns:a16="http://schemas.microsoft.com/office/drawing/2014/main" id="{EC65DDC5-5108-7AFA-FA4B-A44350EDA8AB}"/>
              </a:ext>
            </a:extLst>
          </p:cNvPr>
          <p:cNvSpPr>
            <a:spLocks noChangeArrowheads="1"/>
          </p:cNvSpPr>
          <p:nvPr/>
        </p:nvSpPr>
        <p:spPr bwMode="auto">
          <a:xfrm>
            <a:off x="5006976" y="6299201"/>
            <a:ext cx="936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ES" sz="1600" b="1">
                <a:solidFill>
                  <a:srgbClr val="000000"/>
                </a:solidFill>
              </a:rPr>
              <a:t>Bud eater</a:t>
            </a:r>
            <a:endParaRPr lang="en-US" altLang="en-ES" sz="1600" b="1"/>
          </a:p>
        </p:txBody>
      </p:sp>
      <p:sp>
        <p:nvSpPr>
          <p:cNvPr id="11279" name="Rectangle 20">
            <a:extLst>
              <a:ext uri="{FF2B5EF4-FFF2-40B4-BE49-F238E27FC236}">
                <a16:creationId xmlns:a16="http://schemas.microsoft.com/office/drawing/2014/main" id="{78877D19-8DE3-0DC5-B0AD-0F49BCFF324D}"/>
              </a:ext>
            </a:extLst>
          </p:cNvPr>
          <p:cNvSpPr>
            <a:spLocks noChangeArrowheads="1"/>
          </p:cNvSpPr>
          <p:nvPr/>
        </p:nvSpPr>
        <p:spPr bwMode="auto">
          <a:xfrm>
            <a:off x="6472238" y="5888039"/>
            <a:ext cx="11414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ES" sz="1600" b="1">
                <a:solidFill>
                  <a:srgbClr val="000000"/>
                </a:solidFill>
              </a:rPr>
              <a:t>Seed eaters</a:t>
            </a:r>
            <a:endParaRPr lang="en-US" altLang="en-ES" sz="1600" b="1"/>
          </a:p>
        </p:txBody>
      </p:sp>
      <p:sp>
        <p:nvSpPr>
          <p:cNvPr id="11280" name="Rectangle 21">
            <a:extLst>
              <a:ext uri="{FF2B5EF4-FFF2-40B4-BE49-F238E27FC236}">
                <a16:creationId xmlns:a16="http://schemas.microsoft.com/office/drawing/2014/main" id="{B9414435-FB9D-0886-D59D-C462D6211387}"/>
              </a:ext>
            </a:extLst>
          </p:cNvPr>
          <p:cNvSpPr>
            <a:spLocks noChangeArrowheads="1"/>
          </p:cNvSpPr>
          <p:nvPr/>
        </p:nvSpPr>
        <p:spPr bwMode="auto">
          <a:xfrm>
            <a:off x="6199188" y="5024438"/>
            <a:ext cx="6778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ES" sz="1600" b="1">
                <a:solidFill>
                  <a:srgbClr val="000000"/>
                </a:solidFill>
              </a:rPr>
              <a:t>Cactus</a:t>
            </a:r>
          </a:p>
          <a:p>
            <a:r>
              <a:rPr lang="en-US" altLang="en-ES" sz="1600" b="1">
                <a:solidFill>
                  <a:srgbClr val="000000"/>
                </a:solidFill>
              </a:rPr>
              <a:t>eater</a:t>
            </a:r>
            <a:endParaRPr lang="en-US" altLang="en-ES" sz="1600" b="1"/>
          </a:p>
        </p:txBody>
      </p:sp>
      <p:sp>
        <p:nvSpPr>
          <p:cNvPr id="11281" name="Rectangle 22">
            <a:extLst>
              <a:ext uri="{FF2B5EF4-FFF2-40B4-BE49-F238E27FC236}">
                <a16:creationId xmlns:a16="http://schemas.microsoft.com/office/drawing/2014/main" id="{66B6467C-9BAE-442B-4A7D-3218AB1FC37E}"/>
              </a:ext>
            </a:extLst>
          </p:cNvPr>
          <p:cNvSpPr>
            <a:spLocks noChangeArrowheads="1"/>
          </p:cNvSpPr>
          <p:nvPr/>
        </p:nvSpPr>
        <p:spPr bwMode="auto">
          <a:xfrm rot="20940239">
            <a:off x="5738814" y="4413250"/>
            <a:ext cx="7572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ES" sz="1600" b="1">
                <a:solidFill>
                  <a:srgbClr val="000000"/>
                </a:solidFill>
              </a:rPr>
              <a:t>Warbler</a:t>
            </a:r>
          </a:p>
          <a:p>
            <a:r>
              <a:rPr lang="en-US" altLang="en-ES" sz="1600" b="1">
                <a:solidFill>
                  <a:srgbClr val="000000"/>
                </a:solidFill>
              </a:rPr>
              <a:t>finch</a:t>
            </a:r>
            <a:endParaRPr lang="en-US" altLang="en-ES" sz="1600" b="1"/>
          </a:p>
        </p:txBody>
      </p:sp>
      <p:sp>
        <p:nvSpPr>
          <p:cNvPr id="11282" name="Rectangle 23">
            <a:extLst>
              <a:ext uri="{FF2B5EF4-FFF2-40B4-BE49-F238E27FC236}">
                <a16:creationId xmlns:a16="http://schemas.microsoft.com/office/drawing/2014/main" id="{F4970CBC-06FE-B913-4DE9-023D50AD028D}"/>
              </a:ext>
            </a:extLst>
          </p:cNvPr>
          <p:cNvSpPr>
            <a:spLocks noChangeArrowheads="1"/>
          </p:cNvSpPr>
          <p:nvPr/>
        </p:nvSpPr>
        <p:spPr bwMode="auto">
          <a:xfrm rot="18263398">
            <a:off x="4287839" y="5211764"/>
            <a:ext cx="1196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ES" sz="1600" b="1">
                <a:solidFill>
                  <a:srgbClr val="000000"/>
                </a:solidFill>
              </a:rPr>
              <a:t>Tree finches</a:t>
            </a:r>
            <a:endParaRPr lang="en-US" altLang="en-ES" sz="1600" b="1"/>
          </a:p>
        </p:txBody>
      </p:sp>
      <p:sp>
        <p:nvSpPr>
          <p:cNvPr id="11283" name="Rectangle 24">
            <a:extLst>
              <a:ext uri="{FF2B5EF4-FFF2-40B4-BE49-F238E27FC236}">
                <a16:creationId xmlns:a16="http://schemas.microsoft.com/office/drawing/2014/main" id="{8A1DF80A-FB9F-56ED-88C0-342FB003F518}"/>
              </a:ext>
            </a:extLst>
          </p:cNvPr>
          <p:cNvSpPr>
            <a:spLocks noChangeArrowheads="1"/>
          </p:cNvSpPr>
          <p:nvPr/>
        </p:nvSpPr>
        <p:spPr bwMode="auto">
          <a:xfrm rot="3307343">
            <a:off x="7181851" y="5314951"/>
            <a:ext cx="1501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ES" sz="1600" b="1">
                <a:solidFill>
                  <a:srgbClr val="000000"/>
                </a:solidFill>
              </a:rPr>
              <a:t>Ground finches</a:t>
            </a:r>
            <a:endParaRPr lang="en-US" altLang="en-ES" sz="1600" b="1"/>
          </a:p>
        </p:txBody>
      </p:sp>
      <p:sp>
        <p:nvSpPr>
          <p:cNvPr id="11284" name="Rectangle 2">
            <a:extLst>
              <a:ext uri="{FF2B5EF4-FFF2-40B4-BE49-F238E27FC236}">
                <a16:creationId xmlns:a16="http://schemas.microsoft.com/office/drawing/2014/main" id="{128CE657-F385-6354-6AED-FEC569061359}"/>
              </a:ext>
            </a:extLst>
          </p:cNvPr>
          <p:cNvSpPr>
            <a:spLocks noGrp="1" noChangeArrowheads="1"/>
          </p:cNvSpPr>
          <p:nvPr>
            <p:ph type="title"/>
          </p:nvPr>
        </p:nvSpPr>
        <p:spPr/>
        <p:txBody>
          <a:bodyPr/>
          <a:lstStyle/>
          <a:p>
            <a:pPr eaLnBrk="1" hangingPunct="1"/>
            <a:r>
              <a:rPr lang="en-US" altLang="en-ES">
                <a:ea typeface="ＭＳ Ｐゴシック" panose="020B0600070205080204" pitchFamily="34" charset="-128"/>
              </a:rPr>
              <a:t>Darwin’s finches</a:t>
            </a:r>
          </a:p>
        </p:txBody>
      </p:sp>
      <p:sp>
        <p:nvSpPr>
          <p:cNvPr id="387075" name="Rectangle 3" descr="Rectangle: Click to edit Master text styles&#10;Second level&#10;Third level&#10;Fourth level&#10;Fifth level">
            <a:extLst>
              <a:ext uri="{FF2B5EF4-FFF2-40B4-BE49-F238E27FC236}">
                <a16:creationId xmlns:a16="http://schemas.microsoft.com/office/drawing/2014/main" id="{10A3FB52-A74C-B593-2029-E59064B178ED}"/>
              </a:ext>
            </a:extLst>
          </p:cNvPr>
          <p:cNvSpPr>
            <a:spLocks noGrp="1" noChangeArrowheads="1"/>
          </p:cNvSpPr>
          <p:nvPr>
            <p:ph type="body" idx="1"/>
          </p:nvPr>
        </p:nvSpPr>
        <p:spPr>
          <a:xfrm>
            <a:off x="2228850" y="1333500"/>
            <a:ext cx="8210550" cy="2146300"/>
          </a:xfrm>
        </p:spPr>
        <p:txBody>
          <a:bodyPr/>
          <a:lstStyle/>
          <a:p>
            <a:pPr eaLnBrk="1" hangingPunct="1">
              <a:buClrTx/>
            </a:pPr>
            <a:r>
              <a:rPr lang="en-US" altLang="en-ES">
                <a:ea typeface="ＭＳ Ｐゴシック" panose="020B0600070205080204" pitchFamily="34" charset="-128"/>
              </a:rPr>
              <a:t>Differences in beaks </a:t>
            </a:r>
          </a:p>
          <a:p>
            <a:pPr lvl="1" eaLnBrk="1" hangingPunct="1">
              <a:buClrTx/>
            </a:pPr>
            <a:r>
              <a:rPr lang="en-US" altLang="en-ES">
                <a:ea typeface="ＭＳ Ｐゴシック" panose="020B0600070205080204" pitchFamily="34" charset="-128"/>
              </a:rPr>
              <a:t>associated with eating different foods</a:t>
            </a:r>
            <a:endParaRPr lang="en-US" altLang="en-ES" b="0">
              <a:solidFill>
                <a:srgbClr val="0F116A"/>
              </a:solidFill>
              <a:latin typeface="Lucida Grande" panose="020B0600040502020204" pitchFamily="34" charset="0"/>
              <a:ea typeface="ＭＳ Ｐゴシック" panose="020B0600070205080204" pitchFamily="34" charset="-128"/>
            </a:endParaRPr>
          </a:p>
          <a:p>
            <a:pPr lvl="1" eaLnBrk="1" hangingPunct="1">
              <a:buClrTx/>
            </a:pPr>
            <a:r>
              <a:rPr lang="en-US" altLang="en-ES">
                <a:ea typeface="ＭＳ Ｐゴシック" panose="020B0600070205080204" pitchFamily="34" charset="-128"/>
              </a:rPr>
              <a:t>survival &amp; reproduction of beneficial adaptations to foods available on islands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87075">
                                            <p:txEl>
                                              <p:pRg st="1" end="1"/>
                                            </p:txEl>
                                          </p:spTgt>
                                        </p:tgtEl>
                                        <p:attrNameLst>
                                          <p:attrName>style.visibility</p:attrName>
                                        </p:attrNameLst>
                                      </p:cBhvr>
                                      <p:to>
                                        <p:strVal val="visible"/>
                                      </p:to>
                                    </p:set>
                                    <p:anim calcmode="lin" valueType="num">
                                      <p:cBhvr additive="base">
                                        <p:cTn id="7" dur="500" fill="hold"/>
                                        <p:tgtEl>
                                          <p:spTgt spid="38707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707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87075">
                                            <p:txEl>
                                              <p:pRg st="2" end="2"/>
                                            </p:txEl>
                                          </p:spTgt>
                                        </p:tgtEl>
                                        <p:attrNameLst>
                                          <p:attrName>style.visibility</p:attrName>
                                        </p:attrNameLst>
                                      </p:cBhvr>
                                      <p:to>
                                        <p:strVal val="visible"/>
                                      </p:to>
                                    </p:set>
                                    <p:anim calcmode="lin" valueType="num">
                                      <p:cBhvr additive="base">
                                        <p:cTn id="13" dur="500" fill="hold"/>
                                        <p:tgtEl>
                                          <p:spTgt spid="38707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707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5F94E08-F0D5-C5C4-2B40-9E8BEAF84C8C}"/>
              </a:ext>
            </a:extLst>
          </p:cNvPr>
          <p:cNvSpPr>
            <a:spLocks noGrp="1" noChangeArrowheads="1"/>
          </p:cNvSpPr>
          <p:nvPr>
            <p:ph type="title"/>
          </p:nvPr>
        </p:nvSpPr>
        <p:spPr/>
        <p:txBody>
          <a:bodyPr/>
          <a:lstStyle/>
          <a:p>
            <a:pPr eaLnBrk="1" hangingPunct="1"/>
            <a:r>
              <a:rPr lang="en-US" altLang="en-ES">
                <a:ea typeface="ＭＳ Ｐゴシック" panose="020B0600070205080204" pitchFamily="34" charset="-128"/>
              </a:rPr>
              <a:t>Darwin’s finches</a:t>
            </a:r>
          </a:p>
        </p:txBody>
      </p:sp>
      <p:sp>
        <p:nvSpPr>
          <p:cNvPr id="567299" name="Rectangle 3" descr="Rectangle: Click to edit Master text styles&#10;Second level&#10;Third level&#10;Fourth level&#10;Fifth level">
            <a:extLst>
              <a:ext uri="{FF2B5EF4-FFF2-40B4-BE49-F238E27FC236}">
                <a16:creationId xmlns:a16="http://schemas.microsoft.com/office/drawing/2014/main" id="{D12F6AA4-74B9-9AD0-35A7-234BF7DF28B0}"/>
              </a:ext>
            </a:extLst>
          </p:cNvPr>
          <p:cNvSpPr>
            <a:spLocks noGrp="1" noChangeArrowheads="1"/>
          </p:cNvSpPr>
          <p:nvPr>
            <p:ph type="body" idx="1"/>
          </p:nvPr>
        </p:nvSpPr>
        <p:spPr>
          <a:xfrm>
            <a:off x="2055813" y="1371600"/>
            <a:ext cx="8691562" cy="5334000"/>
          </a:xfrm>
        </p:spPr>
        <p:txBody>
          <a:bodyPr/>
          <a:lstStyle/>
          <a:p>
            <a:pPr eaLnBrk="1" hangingPunct="1">
              <a:buClrTx/>
            </a:pPr>
            <a:r>
              <a:rPr lang="en-US" altLang="en-ES">
                <a:ea typeface="ＭＳ Ｐゴシック" panose="020B0600070205080204" pitchFamily="34" charset="-128"/>
              </a:rPr>
              <a:t>Darwin’s conclusions </a:t>
            </a:r>
          </a:p>
          <a:p>
            <a:pPr lvl="1" eaLnBrk="1" hangingPunct="1">
              <a:buClrTx/>
            </a:pPr>
            <a:r>
              <a:rPr lang="en-US" altLang="en-ES">
                <a:ea typeface="ＭＳ Ｐゴシック" panose="020B0600070205080204" pitchFamily="34" charset="-128"/>
              </a:rPr>
              <a:t>small populations of original South American finches landed on islands</a:t>
            </a:r>
          </a:p>
          <a:p>
            <a:pPr marL="1085850" lvl="2"/>
            <a:r>
              <a:rPr lang="en-US" altLang="en-ES" u="sng">
                <a:solidFill>
                  <a:srgbClr val="D60000"/>
                </a:solidFill>
                <a:ea typeface="ＭＳ Ｐゴシック" panose="020B0600070205080204" pitchFamily="34" charset="-128"/>
              </a:rPr>
              <a:t>variation</a:t>
            </a:r>
            <a:r>
              <a:rPr lang="en-US" altLang="en-ES">
                <a:ea typeface="ＭＳ Ｐゴシック" panose="020B0600070205080204" pitchFamily="34" charset="-128"/>
              </a:rPr>
              <a:t> in beaks enabled </a:t>
            </a:r>
            <a:r>
              <a:rPr lang="en-US" altLang="en-ES" u="sng">
                <a:ea typeface="ＭＳ Ｐゴシック" panose="020B0600070205080204" pitchFamily="34" charset="-128"/>
              </a:rPr>
              <a:t>individuals</a:t>
            </a:r>
            <a:r>
              <a:rPr lang="en-US" altLang="en-ES">
                <a:ea typeface="ＭＳ Ｐゴシック" panose="020B0600070205080204" pitchFamily="34" charset="-128"/>
              </a:rPr>
              <a:t> to gather food successfully in the different environments</a:t>
            </a:r>
          </a:p>
          <a:p>
            <a:pPr lvl="1" eaLnBrk="1" hangingPunct="1">
              <a:buClrTx/>
            </a:pPr>
            <a:r>
              <a:rPr lang="en-US" altLang="en-ES">
                <a:ea typeface="ＭＳ Ｐゴシック" panose="020B0600070205080204" pitchFamily="34" charset="-128"/>
              </a:rPr>
              <a:t>over many generations, the </a:t>
            </a:r>
            <a:r>
              <a:rPr lang="en-US" altLang="en-ES" u="sng">
                <a:ea typeface="ＭＳ Ｐゴシック" panose="020B0600070205080204" pitchFamily="34" charset="-128"/>
              </a:rPr>
              <a:t>populations</a:t>
            </a:r>
            <a:r>
              <a:rPr lang="en-US" altLang="en-ES">
                <a:ea typeface="ＭＳ Ｐゴシック" panose="020B0600070205080204" pitchFamily="34" charset="-128"/>
              </a:rPr>
              <a:t> of finches changed anatomically &amp; behaviorally</a:t>
            </a:r>
          </a:p>
          <a:p>
            <a:pPr marL="1085850" lvl="2"/>
            <a:r>
              <a:rPr lang="en-US" altLang="en-ES" u="sng">
                <a:solidFill>
                  <a:srgbClr val="D60000"/>
                </a:solidFill>
                <a:ea typeface="ＭＳ Ｐゴシック" panose="020B0600070205080204" pitchFamily="34" charset="-128"/>
              </a:rPr>
              <a:t>accumulation of advantageous traits in population</a:t>
            </a:r>
            <a:endParaRPr lang="en-US" altLang="en-ES">
              <a:ea typeface="ＭＳ Ｐゴシック" panose="020B0600070205080204" pitchFamily="34" charset="-128"/>
            </a:endParaRPr>
          </a:p>
          <a:p>
            <a:pPr marL="1085850" lvl="2"/>
            <a:r>
              <a:rPr lang="en-US" altLang="en-ES">
                <a:ea typeface="ＭＳ Ｐゴシック" panose="020B0600070205080204" pitchFamily="34" charset="-128"/>
              </a:rPr>
              <a:t>emergence of different species</a:t>
            </a:r>
          </a:p>
        </p:txBody>
      </p:sp>
      <p:pic>
        <p:nvPicPr>
          <p:cNvPr id="12292" name="Picture 4">
            <a:extLst>
              <a:ext uri="{FF2B5EF4-FFF2-40B4-BE49-F238E27FC236}">
                <a16:creationId xmlns:a16="http://schemas.microsoft.com/office/drawing/2014/main" id="{AF5D6E48-C2C5-8BA1-EB1F-CACBC33B6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164" y="5545138"/>
            <a:ext cx="60229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67299">
                                            <p:txEl>
                                              <p:pRg st="1" end="1"/>
                                            </p:txEl>
                                          </p:spTgt>
                                        </p:tgtEl>
                                        <p:attrNameLst>
                                          <p:attrName>style.visibility</p:attrName>
                                        </p:attrNameLst>
                                      </p:cBhvr>
                                      <p:to>
                                        <p:strVal val="visible"/>
                                      </p:to>
                                    </p:set>
                                    <p:anim calcmode="lin" valueType="num">
                                      <p:cBhvr additive="base">
                                        <p:cTn id="7" dur="500" fill="hold"/>
                                        <p:tgtEl>
                                          <p:spTgt spid="56729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6729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67299">
                                            <p:txEl>
                                              <p:pRg st="2" end="2"/>
                                            </p:txEl>
                                          </p:spTgt>
                                        </p:tgtEl>
                                        <p:attrNameLst>
                                          <p:attrName>style.visibility</p:attrName>
                                        </p:attrNameLst>
                                      </p:cBhvr>
                                      <p:to>
                                        <p:strVal val="visible"/>
                                      </p:to>
                                    </p:set>
                                    <p:anim calcmode="lin" valueType="num">
                                      <p:cBhvr additive="base">
                                        <p:cTn id="13" dur="500" fill="hold"/>
                                        <p:tgtEl>
                                          <p:spTgt spid="56729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6729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67299">
                                            <p:txEl>
                                              <p:pRg st="3" end="3"/>
                                            </p:txEl>
                                          </p:spTgt>
                                        </p:tgtEl>
                                        <p:attrNameLst>
                                          <p:attrName>style.visibility</p:attrName>
                                        </p:attrNameLst>
                                      </p:cBhvr>
                                      <p:to>
                                        <p:strVal val="visible"/>
                                      </p:to>
                                    </p:set>
                                    <p:anim calcmode="lin" valueType="num">
                                      <p:cBhvr additive="base">
                                        <p:cTn id="19" dur="500" fill="hold"/>
                                        <p:tgtEl>
                                          <p:spTgt spid="56729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6729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67299">
                                            <p:txEl>
                                              <p:pRg st="4" end="4"/>
                                            </p:txEl>
                                          </p:spTgt>
                                        </p:tgtEl>
                                        <p:attrNameLst>
                                          <p:attrName>style.visibility</p:attrName>
                                        </p:attrNameLst>
                                      </p:cBhvr>
                                      <p:to>
                                        <p:strVal val="visible"/>
                                      </p:to>
                                    </p:set>
                                    <p:anim calcmode="lin" valueType="num">
                                      <p:cBhvr additive="base">
                                        <p:cTn id="25" dur="500" fill="hold"/>
                                        <p:tgtEl>
                                          <p:spTgt spid="56729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6729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567299">
                                            <p:txEl>
                                              <p:pRg st="5" end="5"/>
                                            </p:txEl>
                                          </p:spTgt>
                                        </p:tgtEl>
                                        <p:attrNameLst>
                                          <p:attrName>style.visibility</p:attrName>
                                        </p:attrNameLst>
                                      </p:cBhvr>
                                      <p:to>
                                        <p:strVal val="visible"/>
                                      </p:to>
                                    </p:set>
                                    <p:anim calcmode="lin" valueType="num">
                                      <p:cBhvr additive="base">
                                        <p:cTn id="31" dur="500" fill="hold"/>
                                        <p:tgtEl>
                                          <p:spTgt spid="56729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6729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2">
            <a:extLst>
              <a:ext uri="{FF2B5EF4-FFF2-40B4-BE49-F238E27FC236}">
                <a16:creationId xmlns:a16="http://schemas.microsoft.com/office/drawing/2014/main" id="{068F270C-FF46-1F49-FEA1-A34624A4ACD6}"/>
              </a:ext>
            </a:extLst>
          </p:cNvPr>
          <p:cNvSpPr>
            <a:spLocks noGrp="1" noChangeArrowheads="1"/>
          </p:cNvSpPr>
          <p:nvPr>
            <p:ph type="title"/>
          </p:nvPr>
        </p:nvSpPr>
        <p:spPr/>
        <p:txBody>
          <a:bodyPr/>
          <a:lstStyle/>
          <a:p>
            <a:pPr eaLnBrk="1" hangingPunct="1"/>
            <a:r>
              <a:rPr lang="en-US" altLang="en-ES" dirty="0">
                <a:ea typeface="ＭＳ Ｐゴシック" panose="020B0600070205080204" pitchFamily="34" charset="-128"/>
              </a:rPr>
              <a:t>Natural selection</a:t>
            </a:r>
          </a:p>
        </p:txBody>
      </p:sp>
      <p:sp>
        <p:nvSpPr>
          <p:cNvPr id="527363" name="Rectangle 3" descr="Rectangle: Click to edit Master text styles&#10;Second level&#10;Third level&#10;Fourth level&#10;Fifth level">
            <a:extLst>
              <a:ext uri="{FF2B5EF4-FFF2-40B4-BE49-F238E27FC236}">
                <a16:creationId xmlns:a16="http://schemas.microsoft.com/office/drawing/2014/main" id="{D0A9DACC-0E19-97D8-B402-B91AAB02F110}"/>
              </a:ext>
            </a:extLst>
          </p:cNvPr>
          <p:cNvSpPr>
            <a:spLocks noGrp="1" noChangeArrowheads="1"/>
          </p:cNvSpPr>
          <p:nvPr>
            <p:ph type="body" idx="1"/>
          </p:nvPr>
        </p:nvSpPr>
        <p:spPr>
          <a:xfrm>
            <a:off x="838200" y="1690688"/>
            <a:ext cx="4288971" cy="5422900"/>
          </a:xfrm>
        </p:spPr>
        <p:txBody>
          <a:bodyPr>
            <a:normAutofit/>
          </a:bodyPr>
          <a:lstStyle/>
          <a:p>
            <a:pPr lvl="1" eaLnBrk="1" hangingPunct="1">
              <a:buFont typeface="Wingdings" pitchFamily="2" charset="2"/>
              <a:buChar char="Ø"/>
              <a:defRPr/>
            </a:pPr>
            <a:r>
              <a:rPr lang="en-US" sz="2000" u="sng" dirty="0">
                <a:solidFill>
                  <a:srgbClr val="CC0000"/>
                </a:solidFill>
              </a:rPr>
              <a:t>variation</a:t>
            </a:r>
            <a:r>
              <a:rPr lang="en-US" sz="2000" dirty="0"/>
              <a:t> exists in populations</a:t>
            </a:r>
          </a:p>
          <a:p>
            <a:pPr lvl="1" eaLnBrk="1" hangingPunct="1">
              <a:buFont typeface="Wingdings" pitchFamily="2" charset="2"/>
              <a:buChar char="Ø"/>
              <a:defRPr/>
            </a:pPr>
            <a:r>
              <a:rPr lang="en-US" sz="2000" u="sng" dirty="0">
                <a:solidFill>
                  <a:srgbClr val="CC0000"/>
                </a:solidFill>
              </a:rPr>
              <a:t>over-production of offspring</a:t>
            </a:r>
            <a:r>
              <a:rPr lang="en-US" sz="2000" dirty="0"/>
              <a:t> </a:t>
            </a:r>
          </a:p>
          <a:p>
            <a:pPr lvl="2" eaLnBrk="1" hangingPunct="1">
              <a:buFont typeface="Wingdings" pitchFamily="2" charset="2"/>
              <a:buChar char="Ø"/>
              <a:defRPr/>
            </a:pPr>
            <a:r>
              <a:rPr lang="en-US" sz="1800" dirty="0"/>
              <a:t>more offspring than the environment can support</a:t>
            </a:r>
          </a:p>
          <a:p>
            <a:pPr lvl="1" eaLnBrk="1" hangingPunct="1">
              <a:buFont typeface="Wingdings" pitchFamily="2" charset="2"/>
              <a:buChar char="Ø"/>
              <a:defRPr/>
            </a:pPr>
            <a:r>
              <a:rPr lang="en-US" sz="2000" u="sng" dirty="0">
                <a:solidFill>
                  <a:srgbClr val="CC0000"/>
                </a:solidFill>
              </a:rPr>
              <a:t>competition</a:t>
            </a:r>
            <a:endParaRPr lang="en-US" sz="2000" dirty="0"/>
          </a:p>
          <a:p>
            <a:pPr lvl="2" eaLnBrk="1" hangingPunct="1">
              <a:buFont typeface="Wingdings" charset="2"/>
              <a:buChar char="§"/>
              <a:defRPr/>
            </a:pPr>
            <a:r>
              <a:rPr lang="en-US" sz="1800" dirty="0"/>
              <a:t>for food, mates, nesting sites, escape predators</a:t>
            </a:r>
          </a:p>
          <a:p>
            <a:pPr lvl="1" eaLnBrk="1" hangingPunct="1">
              <a:buFont typeface="Wingdings" pitchFamily="2" charset="2"/>
              <a:buChar char="Ø"/>
              <a:defRPr/>
            </a:pPr>
            <a:r>
              <a:rPr lang="en-US" sz="2000" u="sng" dirty="0">
                <a:solidFill>
                  <a:srgbClr val="CC0000"/>
                </a:solidFill>
              </a:rPr>
              <a:t>differential survival</a:t>
            </a:r>
          </a:p>
          <a:p>
            <a:pPr lvl="2" eaLnBrk="1" hangingPunct="1">
              <a:buFont typeface="Wingdings" pitchFamily="2" charset="2"/>
              <a:buChar char="Ø"/>
              <a:defRPr/>
            </a:pPr>
            <a:r>
              <a:rPr lang="en-US" sz="1800" dirty="0"/>
              <a:t>successful traits = </a:t>
            </a:r>
            <a:r>
              <a:rPr lang="en-US" sz="1800" u="sng" dirty="0">
                <a:solidFill>
                  <a:srgbClr val="CC0000"/>
                </a:solidFill>
              </a:rPr>
              <a:t>adaptations </a:t>
            </a:r>
          </a:p>
          <a:p>
            <a:pPr lvl="1" eaLnBrk="1" hangingPunct="1">
              <a:buFont typeface="Wingdings" pitchFamily="2" charset="2"/>
              <a:buChar char="Ø"/>
              <a:defRPr/>
            </a:pPr>
            <a:r>
              <a:rPr lang="en-US" sz="2000" u="sng" dirty="0">
                <a:solidFill>
                  <a:srgbClr val="CC0000"/>
                </a:solidFill>
              </a:rPr>
              <a:t>differential reproduction</a:t>
            </a:r>
          </a:p>
          <a:p>
            <a:pPr lvl="2" eaLnBrk="1" hangingPunct="1">
              <a:buFont typeface="Wingdings" charset="2"/>
              <a:buChar char="§"/>
              <a:defRPr/>
            </a:pPr>
            <a:r>
              <a:rPr lang="en-US" sz="1800" dirty="0">
                <a:effectLst>
                  <a:outerShdw blurRad="38100" dist="38100" dir="2700000" algn="tl">
                    <a:srgbClr val="DDDDDD"/>
                  </a:outerShdw>
                </a:effectLst>
                <a:ea typeface="Arial" charset="0"/>
                <a:cs typeface="Arial" charset="0"/>
                <a:sym typeface="Arial" charset="0"/>
              </a:rPr>
              <a:t>Beneficial adaptations (traits/abilities) become more </a:t>
            </a:r>
            <a:br>
              <a:rPr lang="en-US" sz="1800" dirty="0">
                <a:effectLst>
                  <a:outerShdw blurRad="38100" dist="38100" dir="2700000" algn="tl">
                    <a:srgbClr val="DDDDDD"/>
                  </a:outerShdw>
                </a:effectLst>
                <a:ea typeface="Arial" charset="0"/>
                <a:cs typeface="Arial" charset="0"/>
                <a:sym typeface="Arial" charset="0"/>
              </a:rPr>
            </a:br>
            <a:r>
              <a:rPr lang="en-US" sz="1800" dirty="0">
                <a:effectLst>
                  <a:outerShdw blurRad="38100" dist="38100" dir="2700000" algn="tl">
                    <a:srgbClr val="DDDDDD"/>
                  </a:outerShdw>
                </a:effectLst>
                <a:ea typeface="Arial" charset="0"/>
                <a:cs typeface="Arial" charset="0"/>
                <a:sym typeface="Arial" charset="0"/>
              </a:rPr>
              <a:t>common in population</a:t>
            </a:r>
          </a:p>
          <a:p>
            <a:pPr marL="914400" lvl="2" indent="0" eaLnBrk="1" hangingPunct="1">
              <a:buNone/>
              <a:defRPr/>
            </a:pPr>
            <a:endParaRPr lang="en-US" sz="1800" dirty="0">
              <a:effectLst>
                <a:outerShdw blurRad="38100" dist="38100" dir="2700000" algn="tl">
                  <a:srgbClr val="DDDDDD"/>
                </a:outerShdw>
              </a:effectLst>
              <a:ea typeface="Arial" charset="0"/>
              <a:cs typeface="Arial" charset="0"/>
              <a:sym typeface="Arial" charset="0"/>
            </a:endParaRPr>
          </a:p>
        </p:txBody>
      </p:sp>
      <p:pic>
        <p:nvPicPr>
          <p:cNvPr id="527365" name="Picture 5">
            <a:extLst>
              <a:ext uri="{FF2B5EF4-FFF2-40B4-BE49-F238E27FC236}">
                <a16:creationId xmlns:a16="http://schemas.microsoft.com/office/drawing/2014/main" id="{64252B73-40AF-50E3-8B77-6AAB7675F628}"/>
              </a:ext>
            </a:extLst>
          </p:cNvPr>
          <p:cNvPicPr>
            <a:picLocks noChangeArrowheads="1"/>
          </p:cNvPicPr>
          <p:nvPr/>
        </p:nvPicPr>
        <p:blipFill>
          <a:blip r:embed="rId4"/>
          <a:srcRect l="17085" t="22910" r="7323" b="13091"/>
          <a:stretch>
            <a:fillRect/>
          </a:stretch>
        </p:blipFill>
        <p:spPr bwMode="auto">
          <a:xfrm>
            <a:off x="8243889" y="365125"/>
            <a:ext cx="2332037" cy="147320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2" name="TextBox 1">
            <a:extLst>
              <a:ext uri="{FF2B5EF4-FFF2-40B4-BE49-F238E27FC236}">
                <a16:creationId xmlns:a16="http://schemas.microsoft.com/office/drawing/2014/main" id="{1AD6ADF8-4C79-C56B-1AFA-88655B799EC1}"/>
              </a:ext>
            </a:extLst>
          </p:cNvPr>
          <p:cNvSpPr txBox="1"/>
          <p:nvPr/>
        </p:nvSpPr>
        <p:spPr>
          <a:xfrm>
            <a:off x="6259286" y="2590800"/>
            <a:ext cx="4572000" cy="1477328"/>
          </a:xfrm>
          <a:prstGeom prst="rect">
            <a:avLst/>
          </a:prstGeom>
          <a:noFill/>
        </p:spPr>
        <p:txBody>
          <a:bodyPr wrap="square" rtlCol="0">
            <a:spAutoFit/>
          </a:bodyPr>
          <a:lstStyle/>
          <a:p>
            <a:r>
              <a:rPr lang="en-ES" b="1" dirty="0"/>
              <a:t>Survival of the fittest </a:t>
            </a:r>
            <a:r>
              <a:rPr lang="en-ES" dirty="0"/>
              <a:t>– as the organisms in a population differ slightly from one another, the challenges posed by their habitat selects so</a:t>
            </a:r>
            <a:r>
              <a:rPr lang="en-GB" dirty="0"/>
              <a:t>me</a:t>
            </a:r>
            <a:r>
              <a:rPr lang="en-ES" dirty="0"/>
              <a:t> individuals over others based on the impact their traits </a:t>
            </a:r>
            <a:r>
              <a:rPr lang="en-GB" dirty="0"/>
              <a:t>ha</a:t>
            </a:r>
            <a:r>
              <a:rPr lang="en-ES" dirty="0"/>
              <a:t>ve on survival.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27363">
                                            <p:txEl>
                                              <p:pRg st="0" end="0"/>
                                            </p:txEl>
                                          </p:spTgt>
                                        </p:tgtEl>
                                        <p:attrNameLst>
                                          <p:attrName>style.visibility</p:attrName>
                                        </p:attrNameLst>
                                      </p:cBhvr>
                                      <p:to>
                                        <p:strVal val="visible"/>
                                      </p:to>
                                    </p:set>
                                    <p:anim calcmode="lin" valueType="num">
                                      <p:cBhvr additive="base">
                                        <p:cTn id="7" dur="500" fill="hold"/>
                                        <p:tgtEl>
                                          <p:spTgt spid="5273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736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27363">
                                            <p:txEl>
                                              <p:pRg st="1" end="1"/>
                                            </p:txEl>
                                          </p:spTgt>
                                        </p:tgtEl>
                                        <p:attrNameLst>
                                          <p:attrName>style.visibility</p:attrName>
                                        </p:attrNameLst>
                                      </p:cBhvr>
                                      <p:to>
                                        <p:strVal val="visible"/>
                                      </p:to>
                                    </p:set>
                                    <p:anim calcmode="lin" valueType="num">
                                      <p:cBhvr additive="base">
                                        <p:cTn id="13" dur="500" fill="hold"/>
                                        <p:tgtEl>
                                          <p:spTgt spid="5273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736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27363">
                                            <p:txEl>
                                              <p:pRg st="2" end="2"/>
                                            </p:txEl>
                                          </p:spTgt>
                                        </p:tgtEl>
                                        <p:attrNameLst>
                                          <p:attrName>style.visibility</p:attrName>
                                        </p:attrNameLst>
                                      </p:cBhvr>
                                      <p:to>
                                        <p:strVal val="visible"/>
                                      </p:to>
                                    </p:set>
                                    <p:anim calcmode="lin" valueType="num">
                                      <p:cBhvr additive="base">
                                        <p:cTn id="19" dur="500" fill="hold"/>
                                        <p:tgtEl>
                                          <p:spTgt spid="5273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736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27363">
                                            <p:txEl>
                                              <p:pRg st="3" end="3"/>
                                            </p:txEl>
                                          </p:spTgt>
                                        </p:tgtEl>
                                        <p:attrNameLst>
                                          <p:attrName>style.visibility</p:attrName>
                                        </p:attrNameLst>
                                      </p:cBhvr>
                                      <p:to>
                                        <p:strVal val="visible"/>
                                      </p:to>
                                    </p:set>
                                    <p:anim calcmode="lin" valueType="num">
                                      <p:cBhvr additive="base">
                                        <p:cTn id="25" dur="500" fill="hold"/>
                                        <p:tgtEl>
                                          <p:spTgt spid="5273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736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527363">
                                            <p:txEl>
                                              <p:pRg st="4" end="4"/>
                                            </p:txEl>
                                          </p:spTgt>
                                        </p:tgtEl>
                                        <p:attrNameLst>
                                          <p:attrName>style.visibility</p:attrName>
                                        </p:attrNameLst>
                                      </p:cBhvr>
                                      <p:to>
                                        <p:strVal val="visible"/>
                                      </p:to>
                                    </p:set>
                                    <p:anim calcmode="lin" valueType="num">
                                      <p:cBhvr additive="base">
                                        <p:cTn id="31" dur="500" fill="hold"/>
                                        <p:tgtEl>
                                          <p:spTgt spid="52736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2736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527363">
                                            <p:txEl>
                                              <p:pRg st="5" end="5"/>
                                            </p:txEl>
                                          </p:spTgt>
                                        </p:tgtEl>
                                        <p:attrNameLst>
                                          <p:attrName>style.visibility</p:attrName>
                                        </p:attrNameLst>
                                      </p:cBhvr>
                                      <p:to>
                                        <p:strVal val="visible"/>
                                      </p:to>
                                    </p:set>
                                    <p:anim calcmode="lin" valueType="num">
                                      <p:cBhvr additive="base">
                                        <p:cTn id="37" dur="500" fill="hold"/>
                                        <p:tgtEl>
                                          <p:spTgt spid="52736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2736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527363">
                                            <p:txEl>
                                              <p:pRg st="6" end="6"/>
                                            </p:txEl>
                                          </p:spTgt>
                                        </p:tgtEl>
                                        <p:attrNameLst>
                                          <p:attrName>style.visibility</p:attrName>
                                        </p:attrNameLst>
                                      </p:cBhvr>
                                      <p:to>
                                        <p:strVal val="visible"/>
                                      </p:to>
                                    </p:set>
                                    <p:anim calcmode="lin" valueType="num">
                                      <p:cBhvr additive="base">
                                        <p:cTn id="43" dur="500" fill="hold"/>
                                        <p:tgtEl>
                                          <p:spTgt spid="52736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2736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527363">
                                            <p:txEl>
                                              <p:pRg st="7" end="7"/>
                                            </p:txEl>
                                          </p:spTgt>
                                        </p:tgtEl>
                                        <p:attrNameLst>
                                          <p:attrName>style.visibility</p:attrName>
                                        </p:attrNameLst>
                                      </p:cBhvr>
                                      <p:to>
                                        <p:strVal val="visible"/>
                                      </p:to>
                                    </p:set>
                                    <p:anim calcmode="lin" valueType="num">
                                      <p:cBhvr additive="base">
                                        <p:cTn id="49" dur="500" fill="hold"/>
                                        <p:tgtEl>
                                          <p:spTgt spid="52736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2736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527363">
                                            <p:txEl>
                                              <p:pRg st="8" end="8"/>
                                            </p:txEl>
                                          </p:spTgt>
                                        </p:tgtEl>
                                        <p:attrNameLst>
                                          <p:attrName>style.visibility</p:attrName>
                                        </p:attrNameLst>
                                      </p:cBhvr>
                                      <p:to>
                                        <p:strVal val="visible"/>
                                      </p:to>
                                    </p:set>
                                    <p:anim calcmode="lin" valueType="num">
                                      <p:cBhvr additive="base">
                                        <p:cTn id="55" dur="500" fill="hold"/>
                                        <p:tgtEl>
                                          <p:spTgt spid="52736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27363">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3"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67102B8-B57A-9AE6-F6FB-E252FB0FF095}"/>
              </a:ext>
            </a:extLst>
          </p:cNvPr>
          <p:cNvSpPr>
            <a:spLocks noGrp="1" noChangeArrowheads="1"/>
          </p:cNvSpPr>
          <p:nvPr>
            <p:ph type="title"/>
          </p:nvPr>
        </p:nvSpPr>
        <p:spPr/>
        <p:txBody>
          <a:bodyPr/>
          <a:lstStyle/>
          <a:p>
            <a:pPr eaLnBrk="1" hangingPunct="1"/>
            <a:r>
              <a:rPr lang="en-US" altLang="en-ES">
                <a:ea typeface="ＭＳ Ｐゴシック" panose="020B0600070205080204" pitchFamily="34" charset="-128"/>
              </a:rPr>
              <a:t>LaMarckian vs. Darwinian view</a:t>
            </a:r>
          </a:p>
        </p:txBody>
      </p:sp>
      <p:pic>
        <p:nvPicPr>
          <p:cNvPr id="18435" name="Picture 4">
            <a:extLst>
              <a:ext uri="{FF2B5EF4-FFF2-40B4-BE49-F238E27FC236}">
                <a16:creationId xmlns:a16="http://schemas.microsoft.com/office/drawing/2014/main" id="{C229029A-9871-8FA3-C268-20C00C6690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0500" y="1270001"/>
            <a:ext cx="38100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0499" name="Rectangle 3" descr="Rectangle: Click to edit Master text styles&#10;Second level&#10;Third level&#10;Fourth level&#10;Fifth level">
            <a:extLst>
              <a:ext uri="{FF2B5EF4-FFF2-40B4-BE49-F238E27FC236}">
                <a16:creationId xmlns:a16="http://schemas.microsoft.com/office/drawing/2014/main" id="{766A96A5-25FE-CEB8-C4FD-CD0AA581C466}"/>
              </a:ext>
            </a:extLst>
          </p:cNvPr>
          <p:cNvSpPr>
            <a:spLocks noGrp="1" noChangeArrowheads="1"/>
          </p:cNvSpPr>
          <p:nvPr>
            <p:ph type="body" idx="1"/>
          </p:nvPr>
        </p:nvSpPr>
        <p:spPr>
          <a:xfrm>
            <a:off x="2209800" y="1447800"/>
            <a:ext cx="5334000" cy="5257800"/>
          </a:xfrm>
        </p:spPr>
        <p:txBody>
          <a:bodyPr/>
          <a:lstStyle/>
          <a:p>
            <a:pPr eaLnBrk="1" hangingPunct="1"/>
            <a:r>
              <a:rPr lang="en-US" altLang="en-ES">
                <a:ea typeface="ＭＳ Ｐゴシック" panose="020B0600070205080204" pitchFamily="34" charset="-128"/>
              </a:rPr>
              <a:t>LaMarck</a:t>
            </a:r>
          </a:p>
          <a:p>
            <a:pPr lvl="1" eaLnBrk="1" hangingPunct="1">
              <a:lnSpc>
                <a:spcPct val="90000"/>
              </a:lnSpc>
            </a:pPr>
            <a:r>
              <a:rPr lang="en-US" altLang="en-ES">
                <a:ea typeface="ＭＳ Ｐゴシック" panose="020B0600070205080204" pitchFamily="34" charset="-128"/>
              </a:rPr>
              <a:t>in reaching higher </a:t>
            </a:r>
            <a:br>
              <a:rPr lang="en-US" altLang="en-ES">
                <a:ea typeface="ＭＳ Ｐゴシック" panose="020B0600070205080204" pitchFamily="34" charset="-128"/>
              </a:rPr>
            </a:br>
            <a:r>
              <a:rPr lang="en-US" altLang="en-ES">
                <a:ea typeface="ＭＳ Ｐゴシック" panose="020B0600070205080204" pitchFamily="34" charset="-128"/>
              </a:rPr>
              <a:t>vegetation giraffes </a:t>
            </a:r>
            <a:br>
              <a:rPr lang="en-US" altLang="en-ES">
                <a:ea typeface="ＭＳ Ｐゴシック" panose="020B0600070205080204" pitchFamily="34" charset="-128"/>
              </a:rPr>
            </a:br>
            <a:r>
              <a:rPr lang="en-US" altLang="en-ES">
                <a:ea typeface="ＭＳ Ｐゴシック" panose="020B0600070205080204" pitchFamily="34" charset="-128"/>
              </a:rPr>
              <a:t>stretch their necks &amp; transmits the </a:t>
            </a:r>
            <a:r>
              <a:rPr lang="en-US" altLang="en-ES" u="sng">
                <a:solidFill>
                  <a:srgbClr val="CC0000"/>
                </a:solidFill>
                <a:ea typeface="ＭＳ Ｐゴシック" panose="020B0600070205080204" pitchFamily="34" charset="-128"/>
              </a:rPr>
              <a:t>acquired</a:t>
            </a:r>
            <a:r>
              <a:rPr lang="en-US" altLang="en-ES">
                <a:ea typeface="ＭＳ Ｐゴシック" panose="020B0600070205080204" pitchFamily="34" charset="-128"/>
              </a:rPr>
              <a:t> longer neck to offspring</a:t>
            </a:r>
          </a:p>
          <a:p>
            <a:pPr eaLnBrk="1" hangingPunct="1"/>
            <a:r>
              <a:rPr lang="en-US" altLang="en-ES">
                <a:ea typeface="ＭＳ Ｐゴシック" panose="020B0600070205080204" pitchFamily="34" charset="-128"/>
              </a:rPr>
              <a:t>Darwin</a:t>
            </a:r>
          </a:p>
          <a:p>
            <a:pPr lvl="1" eaLnBrk="1" hangingPunct="1"/>
            <a:r>
              <a:rPr lang="en-US" altLang="en-ES">
                <a:ea typeface="ＭＳ Ｐゴシック" panose="020B0600070205080204" pitchFamily="34" charset="-128"/>
              </a:rPr>
              <a:t>giraffes born with longer necks survive better &amp; leave more offspring who </a:t>
            </a:r>
            <a:r>
              <a:rPr lang="en-US" altLang="en-ES" u="sng">
                <a:solidFill>
                  <a:srgbClr val="CC0000"/>
                </a:solidFill>
                <a:ea typeface="ＭＳ Ｐゴシック" panose="020B0600070205080204" pitchFamily="34" charset="-128"/>
              </a:rPr>
              <a:t>inherit</a:t>
            </a:r>
            <a:r>
              <a:rPr lang="en-US" altLang="en-ES">
                <a:ea typeface="ＭＳ Ｐゴシック" panose="020B0600070205080204" pitchFamily="34" charset="-128"/>
              </a:rPr>
              <a:t> their long necks</a:t>
            </a:r>
            <a:endParaRPr lang="en-US" altLang="en-ES" sz="3200">
              <a:ea typeface="ＭＳ Ｐゴシック" panose="020B0600070205080204" pitchFamily="34" charset="-128"/>
            </a:endParaRPr>
          </a:p>
        </p:txBody>
      </p:sp>
      <p:pic>
        <p:nvPicPr>
          <p:cNvPr id="18437" name="Picture 5">
            <a:extLst>
              <a:ext uri="{FF2B5EF4-FFF2-40B4-BE49-F238E27FC236}">
                <a16:creationId xmlns:a16="http://schemas.microsoft.com/office/drawing/2014/main" id="{F1FD4072-9B8D-8CE7-AE50-91FE86D1C0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8600" y="3124200"/>
            <a:ext cx="2743200" cy="3657600"/>
          </a:xfrm>
          <a:prstGeom prst="rect">
            <a:avLst/>
          </a:prstGeom>
          <a:noFill/>
          <a:ln w="9525">
            <a:solidFill>
              <a:srgbClr val="660000"/>
            </a:solidFill>
            <a:miter lim="800000"/>
            <a:headEnd/>
            <a:tailEnd/>
          </a:ln>
          <a:effectLst>
            <a:outerShdw dist="35921" dir="2700000" algn="ctr" rotWithShape="0">
              <a:srgbClr val="41552A"/>
            </a:outerShdw>
          </a:effectLst>
          <a:extLst>
            <a:ext uri="{909E8E84-426E-40DD-AFC4-6F175D3DCCD1}">
              <a14:hiddenFill xmlns:a14="http://schemas.microsoft.com/office/drawing/2010/main">
                <a:solidFill>
                  <a:srgbClr val="FFFFFF"/>
                </a:solidFill>
              </a14:hiddenFill>
            </a:ext>
          </a:extLst>
        </p:spPr>
      </p:pic>
      <p:grpSp>
        <p:nvGrpSpPr>
          <p:cNvPr id="2" name="Group 6">
            <a:extLst>
              <a:ext uri="{FF2B5EF4-FFF2-40B4-BE49-F238E27FC236}">
                <a16:creationId xmlns:a16="http://schemas.microsoft.com/office/drawing/2014/main" id="{F23D1084-9CB6-CF19-4CF0-AD5067BD9031}"/>
              </a:ext>
            </a:extLst>
          </p:cNvPr>
          <p:cNvGrpSpPr>
            <a:grpSpLocks/>
          </p:cNvGrpSpPr>
          <p:nvPr/>
        </p:nvGrpSpPr>
        <p:grpSpPr bwMode="auto">
          <a:xfrm>
            <a:off x="3578225" y="1497014"/>
            <a:ext cx="2382838" cy="2382837"/>
            <a:chOff x="1145" y="518"/>
            <a:chExt cx="3718" cy="3718"/>
          </a:xfrm>
        </p:grpSpPr>
        <p:sp>
          <p:nvSpPr>
            <p:cNvPr id="18443" name="Oval 7">
              <a:extLst>
                <a:ext uri="{FF2B5EF4-FFF2-40B4-BE49-F238E27FC236}">
                  <a16:creationId xmlns:a16="http://schemas.microsoft.com/office/drawing/2014/main" id="{7226A26B-6D41-33A4-B891-7A506938649B}"/>
                </a:ext>
              </a:extLst>
            </p:cNvPr>
            <p:cNvSpPr>
              <a:spLocks noChangeArrowheads="1"/>
            </p:cNvSpPr>
            <p:nvPr/>
          </p:nvSpPr>
          <p:spPr bwMode="auto">
            <a:xfrm>
              <a:off x="1145" y="518"/>
              <a:ext cx="3718" cy="3718"/>
            </a:xfrm>
            <a:prstGeom prst="ellipse">
              <a:avLst/>
            </a:prstGeom>
            <a:noFill/>
            <a:ln w="2286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ES" altLang="en-ES"/>
            </a:p>
          </p:txBody>
        </p:sp>
        <p:sp>
          <p:nvSpPr>
            <p:cNvPr id="18444" name="Line 8">
              <a:extLst>
                <a:ext uri="{FF2B5EF4-FFF2-40B4-BE49-F238E27FC236}">
                  <a16:creationId xmlns:a16="http://schemas.microsoft.com/office/drawing/2014/main" id="{3BFB1CE8-B416-BCD2-F01E-41DCE72BF92F}"/>
                </a:ext>
              </a:extLst>
            </p:cNvPr>
            <p:cNvSpPr>
              <a:spLocks noChangeShapeType="1"/>
            </p:cNvSpPr>
            <p:nvPr/>
          </p:nvSpPr>
          <p:spPr bwMode="auto">
            <a:xfrm>
              <a:off x="1851" y="871"/>
              <a:ext cx="2212" cy="3027"/>
            </a:xfrm>
            <a:prstGeom prst="line">
              <a:avLst/>
            </a:prstGeom>
            <a:noFill/>
            <a:ln w="2286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ES"/>
            </a:p>
          </p:txBody>
        </p:sp>
      </p:grpSp>
      <p:grpSp>
        <p:nvGrpSpPr>
          <p:cNvPr id="3" name="Group 13">
            <a:extLst>
              <a:ext uri="{FF2B5EF4-FFF2-40B4-BE49-F238E27FC236}">
                <a16:creationId xmlns:a16="http://schemas.microsoft.com/office/drawing/2014/main" id="{9F815023-BFC8-BFCA-A20E-0F407F15D593}"/>
              </a:ext>
            </a:extLst>
          </p:cNvPr>
          <p:cNvGrpSpPr>
            <a:grpSpLocks/>
          </p:cNvGrpSpPr>
          <p:nvPr/>
        </p:nvGrpSpPr>
        <p:grpSpPr bwMode="auto">
          <a:xfrm>
            <a:off x="3578226" y="4302126"/>
            <a:ext cx="2454275" cy="2670175"/>
            <a:chOff x="1294" y="2710"/>
            <a:chExt cx="1546" cy="1682"/>
          </a:xfrm>
        </p:grpSpPr>
        <p:sp>
          <p:nvSpPr>
            <p:cNvPr id="18441" name="Text Box 9">
              <a:extLst>
                <a:ext uri="{FF2B5EF4-FFF2-40B4-BE49-F238E27FC236}">
                  <a16:creationId xmlns:a16="http://schemas.microsoft.com/office/drawing/2014/main" id="{BF9C9D7B-92B6-F122-83C9-070D7720D276}"/>
                </a:ext>
              </a:extLst>
            </p:cNvPr>
            <p:cNvSpPr txBox="1">
              <a:spLocks noChangeArrowheads="1"/>
            </p:cNvSpPr>
            <p:nvPr/>
          </p:nvSpPr>
          <p:spPr bwMode="auto">
            <a:xfrm>
              <a:off x="1417" y="2736"/>
              <a:ext cx="1423"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spcBef>
                  <a:spcPct val="50000"/>
                </a:spcBef>
              </a:pPr>
              <a:r>
                <a:rPr lang="en-US" altLang="en-ES" sz="20800">
                  <a:solidFill>
                    <a:srgbClr val="006C01"/>
                  </a:solidFill>
                  <a:latin typeface="Wingdings" pitchFamily="2" charset="2"/>
                  <a:sym typeface="Wingdings" pitchFamily="2" charset="2"/>
                </a:rPr>
                <a:t></a:t>
              </a:r>
              <a:endParaRPr lang="en-US" altLang="en-ES" sz="22900">
                <a:solidFill>
                  <a:srgbClr val="006C01"/>
                </a:solidFill>
                <a:latin typeface="Wingdings" pitchFamily="2" charset="2"/>
                <a:sym typeface="Wingdings" pitchFamily="2" charset="2"/>
              </a:endParaRPr>
            </a:p>
          </p:txBody>
        </p:sp>
        <p:sp>
          <p:nvSpPr>
            <p:cNvPr id="18442" name="Oval 11">
              <a:extLst>
                <a:ext uri="{FF2B5EF4-FFF2-40B4-BE49-F238E27FC236}">
                  <a16:creationId xmlns:a16="http://schemas.microsoft.com/office/drawing/2014/main" id="{1DD77582-7A13-CBCD-0771-1F33A3A40CC6}"/>
                </a:ext>
              </a:extLst>
            </p:cNvPr>
            <p:cNvSpPr>
              <a:spLocks noChangeArrowheads="1"/>
            </p:cNvSpPr>
            <p:nvPr/>
          </p:nvSpPr>
          <p:spPr bwMode="auto">
            <a:xfrm>
              <a:off x="1294" y="2710"/>
              <a:ext cx="1501" cy="1501"/>
            </a:xfrm>
            <a:prstGeom prst="ellipse">
              <a:avLst/>
            </a:prstGeom>
            <a:noFill/>
            <a:ln w="228600">
              <a:solidFill>
                <a:srgbClr val="006C0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ES" altLang="en-ES"/>
            </a:p>
          </p:txBody>
        </p:sp>
      </p:grpSp>
      <p:sp>
        <p:nvSpPr>
          <p:cNvPr id="490510" name="Rectangle 14">
            <a:extLst>
              <a:ext uri="{FF2B5EF4-FFF2-40B4-BE49-F238E27FC236}">
                <a16:creationId xmlns:a16="http://schemas.microsoft.com/office/drawing/2014/main" id="{1780A0A0-3667-98C7-C4AE-2127E093A968}"/>
              </a:ext>
            </a:extLst>
          </p:cNvPr>
          <p:cNvSpPr>
            <a:spLocks noChangeArrowheads="1"/>
          </p:cNvSpPr>
          <p:nvPr/>
        </p:nvSpPr>
        <p:spPr bwMode="auto">
          <a:xfrm>
            <a:off x="7456489" y="6608764"/>
            <a:ext cx="212725" cy="136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ES" altLang="en-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90499">
                                            <p:txEl>
                                              <p:pRg st="1" end="1"/>
                                            </p:txEl>
                                          </p:spTgt>
                                        </p:tgtEl>
                                        <p:attrNameLst>
                                          <p:attrName>style.visibility</p:attrName>
                                        </p:attrNameLst>
                                      </p:cBhvr>
                                      <p:to>
                                        <p:strVal val="visible"/>
                                      </p:to>
                                    </p:set>
                                    <p:anim calcmode="lin" valueType="num">
                                      <p:cBhvr additive="base">
                                        <p:cTn id="7" dur="500" fill="hold"/>
                                        <p:tgtEl>
                                          <p:spTgt spid="49049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049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Crowd Laugh"/>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4905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490499">
                                            <p:txEl>
                                              <p:pRg st="3" end="3"/>
                                            </p:txEl>
                                          </p:spTgt>
                                        </p:tgtEl>
                                        <p:attrNameLst>
                                          <p:attrName>style.visibility</p:attrName>
                                        </p:attrNameLst>
                                      </p:cBhvr>
                                      <p:to>
                                        <p:strVal val="visible"/>
                                      </p:to>
                                    </p:set>
                                    <p:anim calcmode="lin" valueType="num">
                                      <p:cBhvr additive="base">
                                        <p:cTn id="21" dur="500" fill="hold"/>
                                        <p:tgtEl>
                                          <p:spTgt spid="490499">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9049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Clapping"/>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90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499" grpId="0" build="p" autoUpdateAnimBg="0"/>
      <p:bldP spid="490510" grpId="0" animBg="1"/>
      <p:bldP spid="490510"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10">
            <a:extLst>
              <a:ext uri="{FF2B5EF4-FFF2-40B4-BE49-F238E27FC236}">
                <a16:creationId xmlns:a16="http://schemas.microsoft.com/office/drawing/2014/main" id="{A3C8D3D1-A016-8627-45C6-CC99F79EA771}"/>
              </a:ext>
            </a:extLst>
          </p:cNvPr>
          <p:cNvSpPr>
            <a:spLocks noChangeArrowheads="1"/>
          </p:cNvSpPr>
          <p:nvPr/>
        </p:nvSpPr>
        <p:spPr bwMode="auto">
          <a:xfrm>
            <a:off x="1384061" y="137890"/>
            <a:ext cx="9144000" cy="511176"/>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rIns="0">
            <a:spAutoFit/>
          </a:bodyPr>
          <a:lstStyle>
            <a:lvl1pPr marL="342900" indent="-342900"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400">
                <a:solidFill>
                  <a:srgbClr val="CC0000"/>
                </a:solidFill>
              </a:rPr>
              <a:t>1. What are the lines of evidence that support Darwin’s ideas?</a:t>
            </a:r>
          </a:p>
        </p:txBody>
      </p:sp>
      <p:sp>
        <p:nvSpPr>
          <p:cNvPr id="6147" name="Rectangle 2">
            <a:extLst>
              <a:ext uri="{FF2B5EF4-FFF2-40B4-BE49-F238E27FC236}">
                <a16:creationId xmlns:a16="http://schemas.microsoft.com/office/drawing/2014/main" id="{CDA6A55C-6BF0-159B-57F9-68787C34630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Fossil record</a:t>
            </a:r>
          </a:p>
        </p:txBody>
      </p:sp>
      <p:pic>
        <p:nvPicPr>
          <p:cNvPr id="6148" name="Picture 4">
            <a:extLst>
              <a:ext uri="{FF2B5EF4-FFF2-40B4-BE49-F238E27FC236}">
                <a16:creationId xmlns:a16="http://schemas.microsoft.com/office/drawing/2014/main" id="{712BB5EA-5BD9-BE77-54D5-DA3AB1125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913" y="1347788"/>
            <a:ext cx="361950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FD62979A-B332-3503-0B4C-FB6ABBBB3625}"/>
              </a:ext>
            </a:extLst>
          </p:cNvPr>
          <p:cNvPicPr>
            <a:picLocks noChangeAspect="1" noChangeArrowheads="1"/>
          </p:cNvPicPr>
          <p:nvPr/>
        </p:nvPicPr>
        <p:blipFill>
          <a:blip r:embed="rId6"/>
          <a:srcRect l="1393" r="768" b="3022"/>
          <a:stretch>
            <a:fillRect/>
          </a:stretch>
        </p:blipFill>
        <p:spPr bwMode="auto">
          <a:xfrm>
            <a:off x="5343525" y="571500"/>
            <a:ext cx="4706938" cy="3016250"/>
          </a:xfrm>
          <a:prstGeom prst="rect">
            <a:avLst/>
          </a:prstGeom>
          <a:noFill/>
          <a:ln w="9525">
            <a:solidFill>
              <a:srgbClr val="000000"/>
            </a:solidFill>
            <a:miter lim="800000"/>
            <a:headEnd/>
            <a:tailEnd/>
          </a:ln>
          <a:effectLst>
            <a:outerShdw blurRad="63500" dist="63500" dir="2700000">
              <a:srgbClr val="000000">
                <a:alpha val="43000"/>
              </a:srgbClr>
            </a:outerShdw>
          </a:effectLst>
        </p:spPr>
      </p:pic>
      <p:grpSp>
        <p:nvGrpSpPr>
          <p:cNvPr id="2" name="Group 8">
            <a:extLst>
              <a:ext uri="{FF2B5EF4-FFF2-40B4-BE49-F238E27FC236}">
                <a16:creationId xmlns:a16="http://schemas.microsoft.com/office/drawing/2014/main" id="{6EA0CB67-DD23-FAA6-0A97-0EE2B365B7EF}"/>
              </a:ext>
            </a:extLst>
          </p:cNvPr>
          <p:cNvGrpSpPr>
            <a:grpSpLocks/>
          </p:cNvGrpSpPr>
          <p:nvPr/>
        </p:nvGrpSpPr>
        <p:grpSpPr bwMode="auto">
          <a:xfrm>
            <a:off x="5959476" y="2549526"/>
            <a:ext cx="4708525" cy="4213225"/>
            <a:chOff x="2671763" y="1314450"/>
            <a:chExt cx="6196012" cy="5543550"/>
          </a:xfrm>
        </p:grpSpPr>
        <p:grpSp>
          <p:nvGrpSpPr>
            <p:cNvPr id="6152" name="Group 36">
              <a:extLst>
                <a:ext uri="{FF2B5EF4-FFF2-40B4-BE49-F238E27FC236}">
                  <a16:creationId xmlns:a16="http://schemas.microsoft.com/office/drawing/2014/main" id="{5CFEBF6D-BFE3-8094-A596-409817695DA1}"/>
                </a:ext>
              </a:extLst>
            </p:cNvPr>
            <p:cNvGrpSpPr>
              <a:grpSpLocks/>
            </p:cNvGrpSpPr>
            <p:nvPr/>
          </p:nvGrpSpPr>
          <p:grpSpPr bwMode="auto">
            <a:xfrm>
              <a:off x="2671763" y="1314450"/>
              <a:ext cx="6196012" cy="5543550"/>
              <a:chOff x="2671763" y="1314450"/>
              <a:chExt cx="6196012" cy="5543550"/>
            </a:xfrm>
          </p:grpSpPr>
          <p:pic>
            <p:nvPicPr>
              <p:cNvPr id="6155" name="Picture 5">
                <a:extLst>
                  <a:ext uri="{FF2B5EF4-FFF2-40B4-BE49-F238E27FC236}">
                    <a16:creationId xmlns:a16="http://schemas.microsoft.com/office/drawing/2014/main" id="{873A7936-C3E7-0131-6066-E99562E4D0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312" t="1500" r="10126"/>
              <a:stretch>
                <a:fillRect/>
              </a:stretch>
            </p:blipFill>
            <p:spPr bwMode="auto">
              <a:xfrm>
                <a:off x="2671763" y="1314450"/>
                <a:ext cx="619601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Rectangle 6">
                <a:extLst>
                  <a:ext uri="{FF2B5EF4-FFF2-40B4-BE49-F238E27FC236}">
                    <a16:creationId xmlns:a16="http://schemas.microsoft.com/office/drawing/2014/main" id="{887B2B49-017F-2FBA-9662-8CC542E97C4C}"/>
                  </a:ext>
                </a:extLst>
              </p:cNvPr>
              <p:cNvSpPr>
                <a:spLocks noChangeArrowheads="1"/>
              </p:cNvSpPr>
              <p:nvPr/>
            </p:nvSpPr>
            <p:spPr bwMode="auto">
              <a:xfrm>
                <a:off x="4824414" y="6535736"/>
                <a:ext cx="2513012" cy="28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400">
                    <a:solidFill>
                      <a:srgbClr val="000000"/>
                    </a:solidFill>
                  </a:rPr>
                  <a:t>Millions of years ago</a:t>
                </a:r>
                <a:endParaRPr lang="en-US" altLang="en-US" sz="1800">
                  <a:solidFill>
                    <a:schemeClr val="tx1"/>
                  </a:solidFill>
                </a:endParaRPr>
              </a:p>
            </p:txBody>
          </p:sp>
          <p:sp>
            <p:nvSpPr>
              <p:cNvPr id="6157" name="Rectangle 7">
                <a:extLst>
                  <a:ext uri="{FF2B5EF4-FFF2-40B4-BE49-F238E27FC236}">
                    <a16:creationId xmlns:a16="http://schemas.microsoft.com/office/drawing/2014/main" id="{63B936EC-B5D9-BFE9-7EEA-817CE19B5470}"/>
                  </a:ext>
                </a:extLst>
              </p:cNvPr>
              <p:cNvSpPr>
                <a:spLocks noChangeArrowheads="1"/>
              </p:cNvSpPr>
              <p:nvPr/>
            </p:nvSpPr>
            <p:spPr bwMode="auto">
              <a:xfrm>
                <a:off x="3222626" y="570864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50</a:t>
                </a:r>
                <a:endParaRPr lang="en-US" altLang="en-US" sz="1200">
                  <a:solidFill>
                    <a:schemeClr val="tx1"/>
                  </a:solidFill>
                </a:endParaRPr>
              </a:p>
            </p:txBody>
          </p:sp>
          <p:sp>
            <p:nvSpPr>
              <p:cNvPr id="6158" name="Rectangle 8">
                <a:extLst>
                  <a:ext uri="{FF2B5EF4-FFF2-40B4-BE49-F238E27FC236}">
                    <a16:creationId xmlns:a16="http://schemas.microsoft.com/office/drawing/2014/main" id="{38BAAF20-1725-C6E6-EF60-A4E5E1CE342E}"/>
                  </a:ext>
                </a:extLst>
              </p:cNvPr>
              <p:cNvSpPr>
                <a:spLocks noChangeArrowheads="1"/>
              </p:cNvSpPr>
              <p:nvPr/>
            </p:nvSpPr>
            <p:spPr bwMode="auto">
              <a:xfrm>
                <a:off x="3100388" y="5302249"/>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100</a:t>
                </a:r>
                <a:endParaRPr lang="en-US" altLang="en-US" sz="1200">
                  <a:solidFill>
                    <a:schemeClr val="tx1"/>
                  </a:solidFill>
                </a:endParaRPr>
              </a:p>
            </p:txBody>
          </p:sp>
          <p:sp>
            <p:nvSpPr>
              <p:cNvPr id="6159" name="Rectangle 9">
                <a:extLst>
                  <a:ext uri="{FF2B5EF4-FFF2-40B4-BE49-F238E27FC236}">
                    <a16:creationId xmlns:a16="http://schemas.microsoft.com/office/drawing/2014/main" id="{37BD379D-8DAE-93C4-3954-DE710B9C5B05}"/>
                  </a:ext>
                </a:extLst>
              </p:cNvPr>
              <p:cNvSpPr>
                <a:spLocks noChangeArrowheads="1"/>
              </p:cNvSpPr>
              <p:nvPr/>
            </p:nvSpPr>
            <p:spPr bwMode="auto">
              <a:xfrm>
                <a:off x="3100388" y="4899025"/>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150</a:t>
                </a:r>
                <a:endParaRPr lang="en-US" altLang="en-US" sz="1200">
                  <a:solidFill>
                    <a:schemeClr val="tx1"/>
                  </a:solidFill>
                </a:endParaRPr>
              </a:p>
            </p:txBody>
          </p:sp>
          <p:sp>
            <p:nvSpPr>
              <p:cNvPr id="6160" name="Rectangle 10">
                <a:extLst>
                  <a:ext uri="{FF2B5EF4-FFF2-40B4-BE49-F238E27FC236}">
                    <a16:creationId xmlns:a16="http://schemas.microsoft.com/office/drawing/2014/main" id="{054558D1-2E8D-CA72-C2E3-B9378FB06B70}"/>
                  </a:ext>
                </a:extLst>
              </p:cNvPr>
              <p:cNvSpPr>
                <a:spLocks noChangeArrowheads="1"/>
              </p:cNvSpPr>
              <p:nvPr/>
            </p:nvSpPr>
            <p:spPr bwMode="auto">
              <a:xfrm>
                <a:off x="3100388" y="4494213"/>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200</a:t>
                </a:r>
                <a:endParaRPr lang="en-US" altLang="en-US" sz="1200">
                  <a:solidFill>
                    <a:schemeClr val="tx1"/>
                  </a:solidFill>
                </a:endParaRPr>
              </a:p>
            </p:txBody>
          </p:sp>
          <p:sp>
            <p:nvSpPr>
              <p:cNvPr id="6161" name="Rectangle 11">
                <a:extLst>
                  <a:ext uri="{FF2B5EF4-FFF2-40B4-BE49-F238E27FC236}">
                    <a16:creationId xmlns:a16="http://schemas.microsoft.com/office/drawing/2014/main" id="{914C1A79-DEA6-7913-EE06-A40865EEAE4F}"/>
                  </a:ext>
                </a:extLst>
              </p:cNvPr>
              <p:cNvSpPr>
                <a:spLocks noChangeArrowheads="1"/>
              </p:cNvSpPr>
              <p:nvPr/>
            </p:nvSpPr>
            <p:spPr bwMode="auto">
              <a:xfrm>
                <a:off x="3100388" y="4092575"/>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250</a:t>
                </a:r>
                <a:endParaRPr lang="en-US" altLang="en-US" sz="1200">
                  <a:solidFill>
                    <a:schemeClr val="tx1"/>
                  </a:solidFill>
                </a:endParaRPr>
              </a:p>
            </p:txBody>
          </p:sp>
          <p:sp>
            <p:nvSpPr>
              <p:cNvPr id="6162" name="Rectangle 12">
                <a:extLst>
                  <a:ext uri="{FF2B5EF4-FFF2-40B4-BE49-F238E27FC236}">
                    <a16:creationId xmlns:a16="http://schemas.microsoft.com/office/drawing/2014/main" id="{71C5DADE-D6DF-891F-4A49-EC3838249E5E}"/>
                  </a:ext>
                </a:extLst>
              </p:cNvPr>
              <p:cNvSpPr>
                <a:spLocks noChangeArrowheads="1"/>
              </p:cNvSpPr>
              <p:nvPr/>
            </p:nvSpPr>
            <p:spPr bwMode="auto">
              <a:xfrm>
                <a:off x="3100388" y="3686175"/>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300</a:t>
                </a:r>
                <a:endParaRPr lang="en-US" altLang="en-US" sz="1200">
                  <a:solidFill>
                    <a:schemeClr val="tx1"/>
                  </a:solidFill>
                </a:endParaRPr>
              </a:p>
            </p:txBody>
          </p:sp>
          <p:sp>
            <p:nvSpPr>
              <p:cNvPr id="6163" name="Rectangle 13">
                <a:extLst>
                  <a:ext uri="{FF2B5EF4-FFF2-40B4-BE49-F238E27FC236}">
                    <a16:creationId xmlns:a16="http://schemas.microsoft.com/office/drawing/2014/main" id="{0FF1ED8E-114E-44F9-4189-3CF1CE6F0063}"/>
                  </a:ext>
                </a:extLst>
              </p:cNvPr>
              <p:cNvSpPr>
                <a:spLocks noChangeArrowheads="1"/>
              </p:cNvSpPr>
              <p:nvPr/>
            </p:nvSpPr>
            <p:spPr bwMode="auto">
              <a:xfrm>
                <a:off x="3100388" y="3279775"/>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350</a:t>
                </a:r>
                <a:endParaRPr lang="en-US" altLang="en-US" sz="1200">
                  <a:solidFill>
                    <a:schemeClr val="tx1"/>
                  </a:solidFill>
                </a:endParaRPr>
              </a:p>
            </p:txBody>
          </p:sp>
          <p:sp>
            <p:nvSpPr>
              <p:cNvPr id="6164" name="Rectangle 14">
                <a:extLst>
                  <a:ext uri="{FF2B5EF4-FFF2-40B4-BE49-F238E27FC236}">
                    <a16:creationId xmlns:a16="http://schemas.microsoft.com/office/drawing/2014/main" id="{40CEAE5C-7110-B784-A5E0-C08FE9788EFF}"/>
                  </a:ext>
                </a:extLst>
              </p:cNvPr>
              <p:cNvSpPr>
                <a:spLocks noChangeArrowheads="1"/>
              </p:cNvSpPr>
              <p:nvPr/>
            </p:nvSpPr>
            <p:spPr bwMode="auto">
              <a:xfrm>
                <a:off x="3100388" y="2876550"/>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400</a:t>
                </a:r>
                <a:endParaRPr lang="en-US" altLang="en-US" sz="1200">
                  <a:solidFill>
                    <a:schemeClr val="tx1"/>
                  </a:solidFill>
                </a:endParaRPr>
              </a:p>
            </p:txBody>
          </p:sp>
          <p:sp>
            <p:nvSpPr>
              <p:cNvPr id="6165" name="Rectangle 15">
                <a:extLst>
                  <a:ext uri="{FF2B5EF4-FFF2-40B4-BE49-F238E27FC236}">
                    <a16:creationId xmlns:a16="http://schemas.microsoft.com/office/drawing/2014/main" id="{C658F776-5329-A1C6-4734-2CBC6162B160}"/>
                  </a:ext>
                </a:extLst>
              </p:cNvPr>
              <p:cNvSpPr>
                <a:spLocks noChangeArrowheads="1"/>
              </p:cNvSpPr>
              <p:nvPr/>
            </p:nvSpPr>
            <p:spPr bwMode="auto">
              <a:xfrm>
                <a:off x="3100388" y="2473325"/>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450</a:t>
                </a:r>
                <a:endParaRPr lang="en-US" altLang="en-US" sz="1200">
                  <a:solidFill>
                    <a:schemeClr val="tx1"/>
                  </a:solidFill>
                </a:endParaRPr>
              </a:p>
            </p:txBody>
          </p:sp>
          <p:sp>
            <p:nvSpPr>
              <p:cNvPr id="6166" name="Rectangle 16">
                <a:extLst>
                  <a:ext uri="{FF2B5EF4-FFF2-40B4-BE49-F238E27FC236}">
                    <a16:creationId xmlns:a16="http://schemas.microsoft.com/office/drawing/2014/main" id="{4D5BA704-B7F7-0451-64AC-699DF973DFD8}"/>
                  </a:ext>
                </a:extLst>
              </p:cNvPr>
              <p:cNvSpPr>
                <a:spLocks noChangeArrowheads="1"/>
              </p:cNvSpPr>
              <p:nvPr/>
            </p:nvSpPr>
            <p:spPr bwMode="auto">
              <a:xfrm>
                <a:off x="3100388" y="2068513"/>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500</a:t>
                </a:r>
                <a:endParaRPr lang="en-US" altLang="en-US" sz="1200">
                  <a:solidFill>
                    <a:schemeClr val="tx1"/>
                  </a:solidFill>
                </a:endParaRPr>
              </a:p>
            </p:txBody>
          </p:sp>
          <p:sp>
            <p:nvSpPr>
              <p:cNvPr id="6167" name="Rectangle 17">
                <a:extLst>
                  <a:ext uri="{FF2B5EF4-FFF2-40B4-BE49-F238E27FC236}">
                    <a16:creationId xmlns:a16="http://schemas.microsoft.com/office/drawing/2014/main" id="{796F93FB-777A-21FA-2AFC-E1CA2E13ABF4}"/>
                  </a:ext>
                </a:extLst>
              </p:cNvPr>
              <p:cNvSpPr>
                <a:spLocks noChangeArrowheads="1"/>
              </p:cNvSpPr>
              <p:nvPr/>
            </p:nvSpPr>
            <p:spPr bwMode="auto">
              <a:xfrm>
                <a:off x="3100388" y="1665287"/>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550</a:t>
                </a:r>
                <a:endParaRPr lang="en-US" altLang="en-US" sz="1200">
                  <a:solidFill>
                    <a:schemeClr val="tx1"/>
                  </a:solidFill>
                </a:endParaRPr>
              </a:p>
            </p:txBody>
          </p:sp>
          <p:sp>
            <p:nvSpPr>
              <p:cNvPr id="6168" name="Rectangle 18">
                <a:extLst>
                  <a:ext uri="{FF2B5EF4-FFF2-40B4-BE49-F238E27FC236}">
                    <a16:creationId xmlns:a16="http://schemas.microsoft.com/office/drawing/2014/main" id="{6CFA0E76-099E-28F6-330A-EE9E85109F88}"/>
                  </a:ext>
                </a:extLst>
              </p:cNvPr>
              <p:cNvSpPr>
                <a:spLocks noChangeArrowheads="1"/>
              </p:cNvSpPr>
              <p:nvPr/>
            </p:nvSpPr>
            <p:spPr bwMode="auto">
              <a:xfrm>
                <a:off x="3570286"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60</a:t>
                </a:r>
                <a:endParaRPr lang="en-US" altLang="en-US" sz="1200">
                  <a:solidFill>
                    <a:schemeClr val="tx1"/>
                  </a:solidFill>
                </a:endParaRPr>
              </a:p>
            </p:txBody>
          </p:sp>
          <p:sp>
            <p:nvSpPr>
              <p:cNvPr id="6169" name="Rectangle 19">
                <a:extLst>
                  <a:ext uri="{FF2B5EF4-FFF2-40B4-BE49-F238E27FC236}">
                    <a16:creationId xmlns:a16="http://schemas.microsoft.com/office/drawing/2014/main" id="{161981A7-D35A-925E-A869-09AF803D9C6F}"/>
                  </a:ext>
                </a:extLst>
              </p:cNvPr>
              <p:cNvSpPr>
                <a:spLocks noChangeArrowheads="1"/>
              </p:cNvSpPr>
              <p:nvPr/>
            </p:nvSpPr>
            <p:spPr bwMode="auto">
              <a:xfrm>
                <a:off x="3994150"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55</a:t>
                </a:r>
                <a:endParaRPr lang="en-US" altLang="en-US" sz="1200">
                  <a:solidFill>
                    <a:schemeClr val="tx1"/>
                  </a:solidFill>
                </a:endParaRPr>
              </a:p>
            </p:txBody>
          </p:sp>
          <p:sp>
            <p:nvSpPr>
              <p:cNvPr id="6170" name="Rectangle 20">
                <a:extLst>
                  <a:ext uri="{FF2B5EF4-FFF2-40B4-BE49-F238E27FC236}">
                    <a16:creationId xmlns:a16="http://schemas.microsoft.com/office/drawing/2014/main" id="{73D544CB-8B4E-1F83-876C-44276926C46D}"/>
                  </a:ext>
                </a:extLst>
              </p:cNvPr>
              <p:cNvSpPr>
                <a:spLocks noChangeArrowheads="1"/>
              </p:cNvSpPr>
              <p:nvPr/>
            </p:nvSpPr>
            <p:spPr bwMode="auto">
              <a:xfrm>
                <a:off x="4414838"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50</a:t>
                </a:r>
                <a:endParaRPr lang="en-US" altLang="en-US" sz="1200">
                  <a:solidFill>
                    <a:schemeClr val="tx1"/>
                  </a:solidFill>
                </a:endParaRPr>
              </a:p>
            </p:txBody>
          </p:sp>
          <p:sp>
            <p:nvSpPr>
              <p:cNvPr id="6171" name="Rectangle 21">
                <a:extLst>
                  <a:ext uri="{FF2B5EF4-FFF2-40B4-BE49-F238E27FC236}">
                    <a16:creationId xmlns:a16="http://schemas.microsoft.com/office/drawing/2014/main" id="{817ED722-0E7D-C4E2-5DE0-8692B7E610D2}"/>
                  </a:ext>
                </a:extLst>
              </p:cNvPr>
              <p:cNvSpPr>
                <a:spLocks noChangeArrowheads="1"/>
              </p:cNvSpPr>
              <p:nvPr/>
            </p:nvSpPr>
            <p:spPr bwMode="auto">
              <a:xfrm>
                <a:off x="4838700"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45</a:t>
                </a:r>
                <a:endParaRPr lang="en-US" altLang="en-US" sz="1200">
                  <a:solidFill>
                    <a:schemeClr val="tx1"/>
                  </a:solidFill>
                </a:endParaRPr>
              </a:p>
            </p:txBody>
          </p:sp>
          <p:sp>
            <p:nvSpPr>
              <p:cNvPr id="6172" name="Rectangle 22">
                <a:extLst>
                  <a:ext uri="{FF2B5EF4-FFF2-40B4-BE49-F238E27FC236}">
                    <a16:creationId xmlns:a16="http://schemas.microsoft.com/office/drawing/2014/main" id="{A5C3F57A-2041-9F3B-757B-EF9E832F30CC}"/>
                  </a:ext>
                </a:extLst>
              </p:cNvPr>
              <p:cNvSpPr>
                <a:spLocks noChangeArrowheads="1"/>
              </p:cNvSpPr>
              <p:nvPr/>
            </p:nvSpPr>
            <p:spPr bwMode="auto">
              <a:xfrm>
                <a:off x="5260975"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40</a:t>
                </a:r>
                <a:endParaRPr lang="en-US" altLang="en-US" sz="1200">
                  <a:solidFill>
                    <a:schemeClr val="tx1"/>
                  </a:solidFill>
                </a:endParaRPr>
              </a:p>
            </p:txBody>
          </p:sp>
          <p:sp>
            <p:nvSpPr>
              <p:cNvPr id="6173" name="Rectangle 23">
                <a:extLst>
                  <a:ext uri="{FF2B5EF4-FFF2-40B4-BE49-F238E27FC236}">
                    <a16:creationId xmlns:a16="http://schemas.microsoft.com/office/drawing/2014/main" id="{F92C7C70-7E06-661A-83AB-4021414E30B6}"/>
                  </a:ext>
                </a:extLst>
              </p:cNvPr>
              <p:cNvSpPr>
                <a:spLocks noChangeArrowheads="1"/>
              </p:cNvSpPr>
              <p:nvPr/>
            </p:nvSpPr>
            <p:spPr bwMode="auto">
              <a:xfrm>
                <a:off x="5684838"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35</a:t>
                </a:r>
                <a:endParaRPr lang="en-US" altLang="en-US" sz="1200">
                  <a:solidFill>
                    <a:schemeClr val="tx1"/>
                  </a:solidFill>
                </a:endParaRPr>
              </a:p>
            </p:txBody>
          </p:sp>
          <p:sp>
            <p:nvSpPr>
              <p:cNvPr id="6174" name="Rectangle 24">
                <a:extLst>
                  <a:ext uri="{FF2B5EF4-FFF2-40B4-BE49-F238E27FC236}">
                    <a16:creationId xmlns:a16="http://schemas.microsoft.com/office/drawing/2014/main" id="{3C0FAF9E-9D88-846E-BD52-7F61F983A1F6}"/>
                  </a:ext>
                </a:extLst>
              </p:cNvPr>
              <p:cNvSpPr>
                <a:spLocks noChangeArrowheads="1"/>
              </p:cNvSpPr>
              <p:nvPr/>
            </p:nvSpPr>
            <p:spPr bwMode="auto">
              <a:xfrm>
                <a:off x="6108700"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30</a:t>
                </a:r>
                <a:endParaRPr lang="en-US" altLang="en-US" sz="1200">
                  <a:solidFill>
                    <a:schemeClr val="tx1"/>
                  </a:solidFill>
                </a:endParaRPr>
              </a:p>
            </p:txBody>
          </p:sp>
          <p:sp>
            <p:nvSpPr>
              <p:cNvPr id="6175" name="Rectangle 25">
                <a:extLst>
                  <a:ext uri="{FF2B5EF4-FFF2-40B4-BE49-F238E27FC236}">
                    <a16:creationId xmlns:a16="http://schemas.microsoft.com/office/drawing/2014/main" id="{33BEC03C-2F7F-7E42-6D16-30BA67F647B1}"/>
                  </a:ext>
                </a:extLst>
              </p:cNvPr>
              <p:cNvSpPr>
                <a:spLocks noChangeArrowheads="1"/>
              </p:cNvSpPr>
              <p:nvPr/>
            </p:nvSpPr>
            <p:spPr bwMode="auto">
              <a:xfrm>
                <a:off x="6530975"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25</a:t>
                </a:r>
                <a:endParaRPr lang="en-US" altLang="en-US" sz="1200">
                  <a:solidFill>
                    <a:schemeClr val="tx1"/>
                  </a:solidFill>
                </a:endParaRPr>
              </a:p>
            </p:txBody>
          </p:sp>
          <p:sp>
            <p:nvSpPr>
              <p:cNvPr id="6176" name="Rectangle 26">
                <a:extLst>
                  <a:ext uri="{FF2B5EF4-FFF2-40B4-BE49-F238E27FC236}">
                    <a16:creationId xmlns:a16="http://schemas.microsoft.com/office/drawing/2014/main" id="{822F4DC1-760E-E4A3-5296-F6F4B4C4D2E6}"/>
                  </a:ext>
                </a:extLst>
              </p:cNvPr>
              <p:cNvSpPr>
                <a:spLocks noChangeArrowheads="1"/>
              </p:cNvSpPr>
              <p:nvPr/>
            </p:nvSpPr>
            <p:spPr bwMode="auto">
              <a:xfrm>
                <a:off x="6953250"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20</a:t>
                </a:r>
                <a:endParaRPr lang="en-US" altLang="en-US" sz="1200">
                  <a:solidFill>
                    <a:schemeClr val="tx1"/>
                  </a:solidFill>
                </a:endParaRPr>
              </a:p>
            </p:txBody>
          </p:sp>
          <p:sp>
            <p:nvSpPr>
              <p:cNvPr id="6177" name="Rectangle 27">
                <a:extLst>
                  <a:ext uri="{FF2B5EF4-FFF2-40B4-BE49-F238E27FC236}">
                    <a16:creationId xmlns:a16="http://schemas.microsoft.com/office/drawing/2014/main" id="{F4E97DD3-5FFE-FADE-0003-129E8D35D5F1}"/>
                  </a:ext>
                </a:extLst>
              </p:cNvPr>
              <p:cNvSpPr>
                <a:spLocks noChangeArrowheads="1"/>
              </p:cNvSpPr>
              <p:nvPr/>
            </p:nvSpPr>
            <p:spPr bwMode="auto">
              <a:xfrm>
                <a:off x="7375525"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15</a:t>
                </a:r>
                <a:endParaRPr lang="en-US" altLang="en-US" sz="1200">
                  <a:solidFill>
                    <a:schemeClr val="tx1"/>
                  </a:solidFill>
                </a:endParaRPr>
              </a:p>
            </p:txBody>
          </p:sp>
          <p:sp>
            <p:nvSpPr>
              <p:cNvPr id="6178" name="Rectangle 28">
                <a:extLst>
                  <a:ext uri="{FF2B5EF4-FFF2-40B4-BE49-F238E27FC236}">
                    <a16:creationId xmlns:a16="http://schemas.microsoft.com/office/drawing/2014/main" id="{17BD8F2B-98D4-8FBD-2A44-CCD3A48EE9BD}"/>
                  </a:ext>
                </a:extLst>
              </p:cNvPr>
              <p:cNvSpPr>
                <a:spLocks noChangeArrowheads="1"/>
              </p:cNvSpPr>
              <p:nvPr/>
            </p:nvSpPr>
            <p:spPr bwMode="auto">
              <a:xfrm>
                <a:off x="7797800"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10</a:t>
                </a:r>
                <a:endParaRPr lang="en-US" altLang="en-US" sz="1200">
                  <a:solidFill>
                    <a:schemeClr val="tx1"/>
                  </a:solidFill>
                </a:endParaRPr>
              </a:p>
            </p:txBody>
          </p:sp>
          <p:sp>
            <p:nvSpPr>
              <p:cNvPr id="6179" name="Rectangle 29">
                <a:extLst>
                  <a:ext uri="{FF2B5EF4-FFF2-40B4-BE49-F238E27FC236}">
                    <a16:creationId xmlns:a16="http://schemas.microsoft.com/office/drawing/2014/main" id="{0A05E323-E709-D1AF-16F9-EBEEA0B6652B}"/>
                  </a:ext>
                </a:extLst>
              </p:cNvPr>
              <p:cNvSpPr>
                <a:spLocks noChangeArrowheads="1"/>
              </p:cNvSpPr>
              <p:nvPr/>
            </p:nvSpPr>
            <p:spPr bwMode="auto">
              <a:xfrm>
                <a:off x="8228012" y="6224589"/>
                <a:ext cx="127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5</a:t>
                </a:r>
                <a:endParaRPr lang="en-US" altLang="en-US" sz="1200">
                  <a:solidFill>
                    <a:schemeClr val="tx1"/>
                  </a:solidFill>
                </a:endParaRPr>
              </a:p>
            </p:txBody>
          </p:sp>
          <p:sp>
            <p:nvSpPr>
              <p:cNvPr id="6180" name="Rectangle 30">
                <a:extLst>
                  <a:ext uri="{FF2B5EF4-FFF2-40B4-BE49-F238E27FC236}">
                    <a16:creationId xmlns:a16="http://schemas.microsoft.com/office/drawing/2014/main" id="{ABCC16B5-F2E1-A717-B61B-E01F60CE2EBC}"/>
                  </a:ext>
                </a:extLst>
              </p:cNvPr>
              <p:cNvSpPr>
                <a:spLocks noChangeArrowheads="1"/>
              </p:cNvSpPr>
              <p:nvPr/>
            </p:nvSpPr>
            <p:spPr bwMode="auto">
              <a:xfrm>
                <a:off x="8539163" y="6224589"/>
                <a:ext cx="127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a:solidFill>
                      <a:srgbClr val="000000"/>
                    </a:solidFill>
                  </a:rPr>
                  <a:t>0</a:t>
                </a:r>
                <a:endParaRPr lang="en-US" altLang="en-US" sz="1200">
                  <a:solidFill>
                    <a:schemeClr val="tx1"/>
                  </a:solidFill>
                </a:endParaRPr>
              </a:p>
            </p:txBody>
          </p:sp>
          <p:sp>
            <p:nvSpPr>
              <p:cNvPr id="6181" name="Rectangle 31">
                <a:extLst>
                  <a:ext uri="{FF2B5EF4-FFF2-40B4-BE49-F238E27FC236}">
                    <a16:creationId xmlns:a16="http://schemas.microsoft.com/office/drawing/2014/main" id="{86DCBEB5-F97F-B882-87CE-272220BFC044}"/>
                  </a:ext>
                </a:extLst>
              </p:cNvPr>
              <p:cNvSpPr>
                <a:spLocks noChangeArrowheads="1"/>
              </p:cNvSpPr>
              <p:nvPr/>
            </p:nvSpPr>
            <p:spPr bwMode="auto">
              <a:xfrm>
                <a:off x="6869113" y="2657475"/>
                <a:ext cx="698501"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i="1">
                    <a:solidFill>
                      <a:srgbClr val="000000"/>
                    </a:solidFill>
                  </a:rPr>
                  <a:t>Equus</a:t>
                </a:r>
                <a:endParaRPr lang="en-US" altLang="en-US" sz="1400" i="1">
                  <a:solidFill>
                    <a:schemeClr val="tx1"/>
                  </a:solidFill>
                </a:endParaRPr>
              </a:p>
            </p:txBody>
          </p:sp>
          <p:sp>
            <p:nvSpPr>
              <p:cNvPr id="6182" name="Rectangle 32">
                <a:extLst>
                  <a:ext uri="{FF2B5EF4-FFF2-40B4-BE49-F238E27FC236}">
                    <a16:creationId xmlns:a16="http://schemas.microsoft.com/office/drawing/2014/main" id="{CD9373FB-6E45-9251-EDDE-428D3BD02369}"/>
                  </a:ext>
                </a:extLst>
              </p:cNvPr>
              <p:cNvSpPr>
                <a:spLocks noChangeArrowheads="1"/>
              </p:cNvSpPr>
              <p:nvPr/>
            </p:nvSpPr>
            <p:spPr bwMode="auto">
              <a:xfrm>
                <a:off x="3903663" y="5053013"/>
                <a:ext cx="16129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i="1">
                    <a:solidFill>
                      <a:srgbClr val="000000"/>
                    </a:solidFill>
                  </a:rPr>
                  <a:t>Hyracotherium</a:t>
                </a:r>
                <a:endParaRPr lang="en-US" altLang="en-US" sz="1200" i="1">
                  <a:solidFill>
                    <a:schemeClr val="tx1"/>
                  </a:solidFill>
                </a:endParaRPr>
              </a:p>
            </p:txBody>
          </p:sp>
          <p:sp>
            <p:nvSpPr>
              <p:cNvPr id="6183" name="Rectangle 33">
                <a:extLst>
                  <a:ext uri="{FF2B5EF4-FFF2-40B4-BE49-F238E27FC236}">
                    <a16:creationId xmlns:a16="http://schemas.microsoft.com/office/drawing/2014/main" id="{43CC4C05-6862-D5F3-3C06-3306AA8C04FB}"/>
                  </a:ext>
                </a:extLst>
              </p:cNvPr>
              <p:cNvSpPr>
                <a:spLocks noChangeArrowheads="1"/>
              </p:cNvSpPr>
              <p:nvPr/>
            </p:nvSpPr>
            <p:spPr bwMode="auto">
              <a:xfrm>
                <a:off x="4881563" y="4827589"/>
                <a:ext cx="13335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i="1">
                    <a:solidFill>
                      <a:srgbClr val="000000"/>
                    </a:solidFill>
                  </a:rPr>
                  <a:t>Mesohippus</a:t>
                </a:r>
                <a:endParaRPr lang="en-US" altLang="en-US" sz="1200" i="1">
                  <a:solidFill>
                    <a:schemeClr val="tx1"/>
                  </a:solidFill>
                </a:endParaRPr>
              </a:p>
            </p:txBody>
          </p:sp>
          <p:sp>
            <p:nvSpPr>
              <p:cNvPr id="6184" name="Rectangle 34">
                <a:extLst>
                  <a:ext uri="{FF2B5EF4-FFF2-40B4-BE49-F238E27FC236}">
                    <a16:creationId xmlns:a16="http://schemas.microsoft.com/office/drawing/2014/main" id="{9678469F-EA4C-DD40-3876-3BDAE73518BE}"/>
                  </a:ext>
                </a:extLst>
              </p:cNvPr>
              <p:cNvSpPr>
                <a:spLocks noChangeArrowheads="1"/>
              </p:cNvSpPr>
              <p:nvPr/>
            </p:nvSpPr>
            <p:spPr bwMode="auto">
              <a:xfrm>
                <a:off x="5753100" y="4132263"/>
                <a:ext cx="14096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i="1">
                    <a:solidFill>
                      <a:srgbClr val="000000"/>
                    </a:solidFill>
                  </a:rPr>
                  <a:t>Merychippus</a:t>
                </a:r>
                <a:endParaRPr lang="en-US" altLang="en-US" sz="1400" i="1">
                  <a:solidFill>
                    <a:schemeClr val="tx1"/>
                  </a:solidFill>
                </a:endParaRPr>
              </a:p>
            </p:txBody>
          </p:sp>
          <p:sp>
            <p:nvSpPr>
              <p:cNvPr id="6185" name="Rectangle 35">
                <a:extLst>
                  <a:ext uri="{FF2B5EF4-FFF2-40B4-BE49-F238E27FC236}">
                    <a16:creationId xmlns:a16="http://schemas.microsoft.com/office/drawing/2014/main" id="{9B910ED4-F781-8543-2DF3-6DF89C240C1D}"/>
                  </a:ext>
                </a:extLst>
              </p:cNvPr>
              <p:cNvSpPr>
                <a:spLocks noChangeArrowheads="1"/>
              </p:cNvSpPr>
              <p:nvPr/>
            </p:nvSpPr>
            <p:spPr bwMode="auto">
              <a:xfrm>
                <a:off x="7502526" y="5826126"/>
                <a:ext cx="11811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200" i="1">
                    <a:solidFill>
                      <a:srgbClr val="000000"/>
                    </a:solidFill>
                  </a:rPr>
                  <a:t>Nannippus</a:t>
                </a:r>
                <a:endParaRPr lang="en-US" altLang="en-US" sz="1200" i="1">
                  <a:solidFill>
                    <a:schemeClr val="tx1"/>
                  </a:solidFill>
                </a:endParaRPr>
              </a:p>
            </p:txBody>
          </p:sp>
          <p:sp>
            <p:nvSpPr>
              <p:cNvPr id="6186" name="Rectangle 36">
                <a:extLst>
                  <a:ext uri="{FF2B5EF4-FFF2-40B4-BE49-F238E27FC236}">
                    <a16:creationId xmlns:a16="http://schemas.microsoft.com/office/drawing/2014/main" id="{3FBD9ADD-6B01-218C-6F04-D47A99E158BF}"/>
                  </a:ext>
                </a:extLst>
              </p:cNvPr>
              <p:cNvSpPr>
                <a:spLocks noChangeArrowheads="1"/>
              </p:cNvSpPr>
              <p:nvPr/>
            </p:nvSpPr>
            <p:spPr bwMode="auto">
              <a:xfrm rot="-5400000">
                <a:off x="1985169" y="3576953"/>
                <a:ext cx="1722438" cy="28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400">
                    <a:solidFill>
                      <a:srgbClr val="000000"/>
                    </a:solidFill>
                  </a:rPr>
                  <a:t>Body size (kg)</a:t>
                </a:r>
                <a:endParaRPr lang="en-US" altLang="en-US" sz="1400">
                  <a:solidFill>
                    <a:schemeClr val="tx1"/>
                  </a:solidFill>
                </a:endParaRPr>
              </a:p>
            </p:txBody>
          </p:sp>
        </p:grpSp>
        <p:pic>
          <p:nvPicPr>
            <p:cNvPr id="6153" name="Picture 2">
              <a:extLst>
                <a:ext uri="{FF2B5EF4-FFF2-40B4-BE49-F238E27FC236}">
                  <a16:creationId xmlns:a16="http://schemas.microsoft.com/office/drawing/2014/main" id="{BCFD450B-D6E4-5FEC-3D00-EF385D3AB5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4750" r="15750" b="39000"/>
            <a:stretch>
              <a:fillRect/>
            </a:stretch>
          </p:blipFill>
          <p:spPr bwMode="auto">
            <a:xfrm>
              <a:off x="3719665" y="1429203"/>
              <a:ext cx="1707432" cy="13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3">
              <a:extLst>
                <a:ext uri="{FF2B5EF4-FFF2-40B4-BE49-F238E27FC236}">
                  <a16:creationId xmlns:a16="http://schemas.microsoft.com/office/drawing/2014/main" id="{6E4DC078-A1EA-03C7-133B-F8CD2DE3CB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5874" t="75000" r="42038" b="2612"/>
            <a:stretch>
              <a:fillRect/>
            </a:stretch>
          </p:blipFill>
          <p:spPr bwMode="auto">
            <a:xfrm>
              <a:off x="3739583" y="2774680"/>
              <a:ext cx="2598021" cy="135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2" name="Picture 4">
            <a:extLst>
              <a:ext uri="{FF2B5EF4-FFF2-40B4-BE49-F238E27FC236}">
                <a16:creationId xmlns:a16="http://schemas.microsoft.com/office/drawing/2014/main" id="{D94BFD04-6932-8667-907E-1B1041C80676}"/>
              </a:ext>
            </a:extLst>
          </p:cNvPr>
          <p:cNvPicPr>
            <a:picLocks noChangeAspect="1" noChangeArrowheads="1"/>
          </p:cNvPicPr>
          <p:nvPr/>
        </p:nvPicPr>
        <p:blipFill>
          <a:blip r:embed="rId10"/>
          <a:srcRect/>
          <a:stretch>
            <a:fillRect/>
          </a:stretch>
        </p:blipFill>
        <p:spPr bwMode="auto">
          <a:xfrm>
            <a:off x="1851025" y="4124326"/>
            <a:ext cx="3443288" cy="2563813"/>
          </a:xfrm>
          <a:prstGeom prst="rect">
            <a:avLst/>
          </a:prstGeom>
          <a:noFill/>
          <a:ln w="12700" cap="flat" cmpd="sng" algn="ctr">
            <a:solidFill>
              <a:srgbClr val="000000"/>
            </a:solidFill>
            <a:prstDash val="solid"/>
            <a:miter lim="800000"/>
            <a:headEnd type="none" w="med" len="med"/>
            <a:tailEnd type="none" w="med" len="med"/>
          </a:ln>
          <a:effectLst>
            <a:outerShdw blurRad="63500" dist="63500" dir="2700000">
              <a:srgbClr val="000000">
                <a:alpha val="7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Vibro Up"/>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0" y="0"/>
            <a:ext cx="9144000" cy="1143000"/>
          </a:xfrm>
        </p:spPr>
        <p:txBody>
          <a:bodyPr/>
          <a:lstStyle/>
          <a:p>
            <a:r>
              <a:rPr lang="en-GB" altLang="en-US" sz="4000" dirty="0">
                <a:latin typeface="Arial" panose="020B0604020202020204" pitchFamily="34" charset="0"/>
                <a:cs typeface="Arial" panose="020B0604020202020204" pitchFamily="34" charset="0"/>
              </a:rPr>
              <a:t>Organism</a:t>
            </a:r>
          </a:p>
        </p:txBody>
      </p:sp>
      <p:sp>
        <p:nvSpPr>
          <p:cNvPr id="70659" name="Rectangle 3"/>
          <p:cNvSpPr>
            <a:spLocks noGrp="1" noChangeArrowheads="1"/>
          </p:cNvSpPr>
          <p:nvPr>
            <p:ph type="body" sz="half" idx="4294967295"/>
          </p:nvPr>
        </p:nvSpPr>
        <p:spPr>
          <a:xfrm>
            <a:off x="0" y="5527675"/>
            <a:ext cx="4149725" cy="785813"/>
          </a:xfrm>
          <a:solidFill>
            <a:schemeClr val="bg1"/>
          </a:solidFill>
        </p:spPr>
        <p:txBody>
          <a:bodyPr/>
          <a:lstStyle/>
          <a:p>
            <a:pPr marL="0" indent="0" algn="ctr">
              <a:lnSpc>
                <a:spcPct val="90000"/>
              </a:lnSpc>
              <a:buNone/>
            </a:pPr>
            <a:r>
              <a:rPr lang="en-US" altLang="en-US" sz="2400" dirty="0">
                <a:latin typeface="Arial" panose="020B0604020202020204" pitchFamily="34" charset="0"/>
                <a:cs typeface="Arial" panose="020B0604020202020204" pitchFamily="34" charset="0"/>
              </a:rPr>
              <a:t>An individual living thing.</a:t>
            </a:r>
          </a:p>
        </p:txBody>
      </p:sp>
      <p:pic>
        <p:nvPicPr>
          <p:cNvPr id="70660" name="Picture 4" descr="136King%20Penguin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1052513"/>
            <a:ext cx="2900362" cy="431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25C1A97C-DE93-01E5-2612-C42AC703C1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885"/>
          <a:stretch>
            <a:fillRect/>
          </a:stretch>
        </p:blipFill>
        <p:spPr bwMode="auto">
          <a:xfrm>
            <a:off x="1843089" y="1027114"/>
            <a:ext cx="53689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1" name="Oval 3">
            <a:extLst>
              <a:ext uri="{FF2B5EF4-FFF2-40B4-BE49-F238E27FC236}">
                <a16:creationId xmlns:a16="http://schemas.microsoft.com/office/drawing/2014/main" id="{74F29561-19E0-BCA6-1339-DF4F3138AF74}"/>
              </a:ext>
            </a:extLst>
          </p:cNvPr>
          <p:cNvSpPr>
            <a:spLocks noChangeArrowheads="1"/>
          </p:cNvSpPr>
          <p:nvPr/>
        </p:nvSpPr>
        <p:spPr bwMode="auto">
          <a:xfrm>
            <a:off x="1704975" y="3355975"/>
            <a:ext cx="908050" cy="547688"/>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b="0">
              <a:solidFill>
                <a:schemeClr val="tx1"/>
              </a:solidFill>
            </a:endParaRPr>
          </a:p>
        </p:txBody>
      </p:sp>
      <p:sp>
        <p:nvSpPr>
          <p:cNvPr id="611332" name="Oval 4">
            <a:extLst>
              <a:ext uri="{FF2B5EF4-FFF2-40B4-BE49-F238E27FC236}">
                <a16:creationId xmlns:a16="http://schemas.microsoft.com/office/drawing/2014/main" id="{446EACA7-8D73-B5C7-4A4B-6ECB02C3C451}"/>
              </a:ext>
            </a:extLst>
          </p:cNvPr>
          <p:cNvSpPr>
            <a:spLocks noChangeArrowheads="1"/>
          </p:cNvSpPr>
          <p:nvPr/>
        </p:nvSpPr>
        <p:spPr bwMode="auto">
          <a:xfrm>
            <a:off x="2982913" y="3294064"/>
            <a:ext cx="908050" cy="547687"/>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b="0">
              <a:solidFill>
                <a:schemeClr val="tx1"/>
              </a:solidFill>
            </a:endParaRPr>
          </a:p>
        </p:txBody>
      </p:sp>
      <p:sp>
        <p:nvSpPr>
          <p:cNvPr id="611333" name="Oval 5">
            <a:extLst>
              <a:ext uri="{FF2B5EF4-FFF2-40B4-BE49-F238E27FC236}">
                <a16:creationId xmlns:a16="http://schemas.microsoft.com/office/drawing/2014/main" id="{7AEB26E4-4663-7D8E-8896-58A9E265AE82}"/>
              </a:ext>
            </a:extLst>
          </p:cNvPr>
          <p:cNvSpPr>
            <a:spLocks noChangeArrowheads="1"/>
          </p:cNvSpPr>
          <p:nvPr/>
        </p:nvSpPr>
        <p:spPr bwMode="auto">
          <a:xfrm>
            <a:off x="4475163" y="1931989"/>
            <a:ext cx="908050" cy="547687"/>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b="0">
              <a:solidFill>
                <a:schemeClr val="tx1"/>
              </a:solidFill>
            </a:endParaRPr>
          </a:p>
        </p:txBody>
      </p:sp>
      <p:sp>
        <p:nvSpPr>
          <p:cNvPr id="611334" name="Oval 6">
            <a:extLst>
              <a:ext uri="{FF2B5EF4-FFF2-40B4-BE49-F238E27FC236}">
                <a16:creationId xmlns:a16="http://schemas.microsoft.com/office/drawing/2014/main" id="{A73427A5-2510-C20B-3967-FCE763E1FF65}"/>
              </a:ext>
            </a:extLst>
          </p:cNvPr>
          <p:cNvSpPr>
            <a:spLocks noChangeArrowheads="1"/>
          </p:cNvSpPr>
          <p:nvPr/>
        </p:nvSpPr>
        <p:spPr bwMode="auto">
          <a:xfrm>
            <a:off x="5602288" y="2547939"/>
            <a:ext cx="908050" cy="547687"/>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b="0">
              <a:solidFill>
                <a:schemeClr val="tx1"/>
              </a:solidFill>
            </a:endParaRPr>
          </a:p>
        </p:txBody>
      </p:sp>
      <p:sp>
        <p:nvSpPr>
          <p:cNvPr id="10247" name="Rectangle 2">
            <a:extLst>
              <a:ext uri="{FF2B5EF4-FFF2-40B4-BE49-F238E27FC236}">
                <a16:creationId xmlns:a16="http://schemas.microsoft.com/office/drawing/2014/main" id="{0BFF146A-0ECF-AA9A-58E8-D24CEA6CF41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Anatomical evidence</a:t>
            </a:r>
          </a:p>
        </p:txBody>
      </p:sp>
      <p:pic>
        <p:nvPicPr>
          <p:cNvPr id="12" name="Picture 11" descr="PowerPointScreenSnapz001.png">
            <a:extLst>
              <a:ext uri="{FF2B5EF4-FFF2-40B4-BE49-F238E27FC236}">
                <a16:creationId xmlns:a16="http://schemas.microsoft.com/office/drawing/2014/main" id="{10316032-A472-ED7A-8F35-CADA464F8302}"/>
              </a:ext>
            </a:extLst>
          </p:cNvPr>
          <p:cNvPicPr>
            <a:picLocks noChangeAspect="1"/>
          </p:cNvPicPr>
          <p:nvPr/>
        </p:nvPicPr>
        <p:blipFill>
          <a:blip r:embed="rId6">
            <a:extLst>
              <a:ext uri="{28A0092B-C50C-407E-A947-70E740481C1C}">
                <a14:useLocalDpi xmlns:a14="http://schemas.microsoft.com/office/drawing/2010/main" val="0"/>
              </a:ext>
            </a:extLst>
          </a:blip>
          <a:srcRect l="2190"/>
          <a:stretch>
            <a:fillRect/>
          </a:stretch>
        </p:blipFill>
        <p:spPr bwMode="auto">
          <a:xfrm>
            <a:off x="7377114" y="307975"/>
            <a:ext cx="326707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a:extLst>
              <a:ext uri="{FF2B5EF4-FFF2-40B4-BE49-F238E27FC236}">
                <a16:creationId xmlns:a16="http://schemas.microsoft.com/office/drawing/2014/main" id="{89A9DCB1-B2F2-8F38-1A5C-134D3C5481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7588" y="2303463"/>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bat.png">
            <a:extLst>
              <a:ext uri="{FF2B5EF4-FFF2-40B4-BE49-F238E27FC236}">
                <a16:creationId xmlns:a16="http://schemas.microsoft.com/office/drawing/2014/main" id="{371DEC4C-662D-7943-867F-7515088AD76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50126" y="4660900"/>
            <a:ext cx="329247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whale.png">
            <a:extLst>
              <a:ext uri="{FF2B5EF4-FFF2-40B4-BE49-F238E27FC236}">
                <a16:creationId xmlns:a16="http://schemas.microsoft.com/office/drawing/2014/main" id="{CB2E327D-EF3A-260D-167E-1C121FC6DD9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47814" y="4667251"/>
            <a:ext cx="306228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whale2.png">
            <a:extLst>
              <a:ext uri="{FF2B5EF4-FFF2-40B4-BE49-F238E27FC236}">
                <a16:creationId xmlns:a16="http://schemas.microsoft.com/office/drawing/2014/main" id="{FB05C9ED-0867-A6A6-813A-FBAA7077924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33900" y="4667250"/>
            <a:ext cx="28194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AutoShape 10">
            <a:extLst>
              <a:ext uri="{FF2B5EF4-FFF2-40B4-BE49-F238E27FC236}">
                <a16:creationId xmlns:a16="http://schemas.microsoft.com/office/drawing/2014/main" id="{B21127F0-C8B3-3E59-1B1B-4A1FD99C6980}"/>
              </a:ext>
            </a:extLst>
          </p:cNvPr>
          <p:cNvSpPr>
            <a:spLocks noChangeArrowheads="1"/>
          </p:cNvSpPr>
          <p:nvPr/>
        </p:nvSpPr>
        <p:spPr bwMode="auto">
          <a:xfrm>
            <a:off x="1524000" y="31751"/>
            <a:ext cx="9144000" cy="511175"/>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rIns="0">
            <a:spAutoFit/>
          </a:bodyPr>
          <a:lstStyle>
            <a:lvl1pPr marL="342900" indent="-342900"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400">
                <a:solidFill>
                  <a:srgbClr val="CC0000"/>
                </a:solidFill>
              </a:rPr>
              <a:t>2. What are the lines of evidence that support Darwin’s ideas?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11331"/>
                                        </p:tgtEl>
                                        <p:attrNameLst>
                                          <p:attrName>style.visibility</p:attrName>
                                        </p:attrNameLst>
                                      </p:cBhvr>
                                      <p:to>
                                        <p:strVal val="visible"/>
                                      </p:to>
                                    </p:set>
                                    <p:animEffect transition="in" filter="wipe(left)">
                                      <p:cBhvr>
                                        <p:cTn id="7" dur="500"/>
                                        <p:tgtEl>
                                          <p:spTgt spid="611331"/>
                                        </p:tgtEl>
                                      </p:cBhvr>
                                    </p:animEffect>
                                  </p:childTnLst>
                                  <p:subTnLst>
                                    <p:audio>
                                      <p:cMediaNode>
                                        <p:cTn display="0" masterRel="sameClick">
                                          <p:stCondLst>
                                            <p:cond evt="begin" delay="0">
                                              <p:tn val="5"/>
                                            </p:cond>
                                          </p:stCondLst>
                                          <p:endCondLst>
                                            <p:cond evt="onStopAudio" delay="0">
                                              <p:tgtEl>
                                                <p:sldTgt/>
                                              </p:tgtEl>
                                            </p:cond>
                                          </p:endCondLst>
                                        </p:cTn>
                                        <p:tgtEl>
                                          <p:sndTgt r:embed="rId3" name="Pencil Check"/>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11332"/>
                                        </p:tgtEl>
                                        <p:attrNameLst>
                                          <p:attrName>style.visibility</p:attrName>
                                        </p:attrNameLst>
                                      </p:cBhvr>
                                      <p:to>
                                        <p:strVal val="visible"/>
                                      </p:to>
                                    </p:set>
                                    <p:animEffect transition="in" filter="wipe(left)">
                                      <p:cBhvr>
                                        <p:cTn id="12" dur="500"/>
                                        <p:tgtEl>
                                          <p:spTgt spid="611332"/>
                                        </p:tgtEl>
                                      </p:cBhvr>
                                    </p:animEffect>
                                  </p:childTnLst>
                                  <p:subTnLst>
                                    <p:audio>
                                      <p:cMediaNode>
                                        <p:cTn display="0" masterRel="sameClick">
                                          <p:stCondLst>
                                            <p:cond evt="begin" delay="0">
                                              <p:tn val="10"/>
                                            </p:cond>
                                          </p:stCondLst>
                                          <p:endCondLst>
                                            <p:cond evt="onStopAudio" delay="0">
                                              <p:tgtEl>
                                                <p:sldTgt/>
                                              </p:tgtEl>
                                            </p:cond>
                                          </p:endCondLst>
                                        </p:cTn>
                                        <p:tgtEl>
                                          <p:sndTgt r:embed="rId3" name="Pencil Check"/>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11333"/>
                                        </p:tgtEl>
                                        <p:attrNameLst>
                                          <p:attrName>style.visibility</p:attrName>
                                        </p:attrNameLst>
                                      </p:cBhvr>
                                      <p:to>
                                        <p:strVal val="visible"/>
                                      </p:to>
                                    </p:set>
                                    <p:animEffect transition="in" filter="wipe(left)">
                                      <p:cBhvr>
                                        <p:cTn id="17" dur="500"/>
                                        <p:tgtEl>
                                          <p:spTgt spid="611333"/>
                                        </p:tgtEl>
                                      </p:cBhvr>
                                    </p:animEffect>
                                  </p:childTnLst>
                                  <p:subTnLst>
                                    <p:audio>
                                      <p:cMediaNode>
                                        <p:cTn display="0" masterRel="sameClick">
                                          <p:stCondLst>
                                            <p:cond evt="begin" delay="0">
                                              <p:tn val="15"/>
                                            </p:cond>
                                          </p:stCondLst>
                                          <p:endCondLst>
                                            <p:cond evt="onStopAudio" delay="0">
                                              <p:tgtEl>
                                                <p:sldTgt/>
                                              </p:tgtEl>
                                            </p:cond>
                                          </p:endCondLst>
                                        </p:cTn>
                                        <p:tgtEl>
                                          <p:sndTgt r:embed="rId3" name="Pencil Check"/>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11334"/>
                                        </p:tgtEl>
                                        <p:attrNameLst>
                                          <p:attrName>style.visibility</p:attrName>
                                        </p:attrNameLst>
                                      </p:cBhvr>
                                      <p:to>
                                        <p:strVal val="visible"/>
                                      </p:to>
                                    </p:set>
                                    <p:animEffect transition="in" filter="wipe(left)">
                                      <p:cBhvr>
                                        <p:cTn id="22" dur="500"/>
                                        <p:tgtEl>
                                          <p:spTgt spid="611334"/>
                                        </p:tgtEl>
                                      </p:cBhvr>
                                    </p:animEffect>
                                  </p:childTnLst>
                                  <p:subTnLst>
                                    <p:audio>
                                      <p:cMediaNode>
                                        <p:cTn display="0" masterRel="sameClick">
                                          <p:stCondLst>
                                            <p:cond evt="begin" delay="0">
                                              <p:tn val="20"/>
                                            </p:cond>
                                          </p:stCondLst>
                                          <p:endCondLst>
                                            <p:cond evt="onStopAudio" delay="0">
                                              <p:tgtEl>
                                                <p:sldTgt/>
                                              </p:tgtEl>
                                            </p:cond>
                                          </p:endCondLst>
                                        </p:cTn>
                                        <p:tgtEl>
                                          <p:sndTgt r:embed="rId3" name="Pencil Check"/>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Pencil Check"/>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3" name="Pencil Check"/>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3" name="Pencil Check"/>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3" name="Pencil Check"/>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subTnLst>
                                    <p:audio>
                                      <p:cMediaNode>
                                        <p:cTn display="0" masterRel="sameClick">
                                          <p:stCondLst>
                                            <p:cond evt="begin" delay="0">
                                              <p:tn val="45"/>
                                            </p:cond>
                                          </p:stCondLst>
                                          <p:endCondLst>
                                            <p:cond evt="onStopAudio" delay="0">
                                              <p:tgtEl>
                                                <p:sldTgt/>
                                              </p:tgtEl>
                                            </p:cond>
                                          </p:endCondLst>
                                        </p:cTn>
                                        <p:tgtEl>
                                          <p:sndTgt r:embed="rId4"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1" grpId="0" animBg="1"/>
      <p:bldP spid="611332" grpId="0" animBg="1"/>
      <p:bldP spid="611333" grpId="0" animBg="1"/>
      <p:bldP spid="61133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93E897FD-DC4C-0A58-4115-65EF5FC06D0C}"/>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5925" y="1466850"/>
            <a:ext cx="21145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3" name="Picture 5">
            <a:extLst>
              <a:ext uri="{FF2B5EF4-FFF2-40B4-BE49-F238E27FC236}">
                <a16:creationId xmlns:a16="http://schemas.microsoft.com/office/drawing/2014/main" id="{6193336D-D366-F320-C4F6-6D34EB8CCAF5}"/>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8775" y="1462088"/>
            <a:ext cx="337185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AutoShape 10">
            <a:extLst>
              <a:ext uri="{FF2B5EF4-FFF2-40B4-BE49-F238E27FC236}">
                <a16:creationId xmlns:a16="http://schemas.microsoft.com/office/drawing/2014/main" id="{CF42B09B-4915-940A-F23D-A83B69EFA69A}"/>
              </a:ext>
            </a:extLst>
          </p:cNvPr>
          <p:cNvSpPr>
            <a:spLocks noChangeArrowheads="1"/>
          </p:cNvSpPr>
          <p:nvPr/>
        </p:nvSpPr>
        <p:spPr bwMode="auto">
          <a:xfrm>
            <a:off x="1524000" y="31751"/>
            <a:ext cx="9144000" cy="511175"/>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rIns="0">
            <a:spAutoFit/>
          </a:bodyPr>
          <a:lstStyle>
            <a:lvl1pPr marL="342900" indent="-342900"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400">
                <a:solidFill>
                  <a:srgbClr val="CC0000"/>
                </a:solidFill>
              </a:rPr>
              <a:t>3. What are the lines of evidence that support Darwin’s ideas?</a:t>
            </a:r>
          </a:p>
        </p:txBody>
      </p:sp>
      <p:pic>
        <p:nvPicPr>
          <p:cNvPr id="7" name="Picture 5">
            <a:extLst>
              <a:ext uri="{FF2B5EF4-FFF2-40B4-BE49-F238E27FC236}">
                <a16:creationId xmlns:a16="http://schemas.microsoft.com/office/drawing/2014/main" id="{72860056-830A-FAC9-FC42-7965725D69A9}"/>
              </a:ext>
            </a:extLst>
          </p:cNvPr>
          <p:cNvPicPr>
            <a:picLocks noChangeAspect="1" noChangeArrowheads="1"/>
          </p:cNvPicPr>
          <p:nvPr/>
        </p:nvPicPr>
        <p:blipFill>
          <a:blip r:embed="rId9"/>
          <a:srcRect r="25000"/>
          <a:stretch>
            <a:fillRect/>
          </a:stretch>
        </p:blipFill>
        <p:spPr bwMode="auto">
          <a:xfrm>
            <a:off x="1666875" y="4240214"/>
            <a:ext cx="2667000" cy="2378075"/>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8" name="Picture 6">
            <a:extLst>
              <a:ext uri="{FF2B5EF4-FFF2-40B4-BE49-F238E27FC236}">
                <a16:creationId xmlns:a16="http://schemas.microsoft.com/office/drawing/2014/main" id="{BE83E573-69C3-8746-921C-CD4E255A2469}"/>
              </a:ext>
            </a:extLst>
          </p:cNvPr>
          <p:cNvPicPr>
            <a:picLocks noChangeAspect="1" noChangeArrowheads="1"/>
          </p:cNvPicPr>
          <p:nvPr/>
        </p:nvPicPr>
        <p:blipFill>
          <a:blip r:embed="rId10"/>
          <a:srcRect/>
          <a:stretch>
            <a:fillRect/>
          </a:stretch>
        </p:blipFill>
        <p:spPr bwMode="auto">
          <a:xfrm>
            <a:off x="4959350" y="4173538"/>
            <a:ext cx="4387850" cy="2444750"/>
          </a:xfrm>
          <a:prstGeom prst="rect">
            <a:avLst/>
          </a:prstGeom>
          <a:noFill/>
          <a:ln w="9525">
            <a:solidFill>
              <a:srgbClr val="660000"/>
            </a:solidFill>
            <a:miter lim="800000"/>
            <a:headEnd/>
            <a:tailEnd/>
          </a:ln>
          <a:effectLst>
            <a:outerShdw blurRad="63500" dist="38099" dir="2700000" algn="ctr" rotWithShape="0">
              <a:srgbClr val="000000">
                <a:alpha val="74998"/>
              </a:srgbClr>
            </a:outerShdw>
          </a:effectLst>
        </p:spPr>
      </p:pic>
      <p:pic>
        <p:nvPicPr>
          <p:cNvPr id="9" name="Picture 13">
            <a:extLst>
              <a:ext uri="{FF2B5EF4-FFF2-40B4-BE49-F238E27FC236}">
                <a16:creationId xmlns:a16="http://schemas.microsoft.com/office/drawing/2014/main" id="{9EE31966-C3FE-D93A-93A7-C129A5958D9F}"/>
              </a:ext>
            </a:extLst>
          </p:cNvPr>
          <p:cNvPicPr>
            <a:picLocks noChangeAspect="1" noChangeArrowheads="1"/>
          </p:cNvPicPr>
          <p:nvPr/>
        </p:nvPicPr>
        <p:blipFill>
          <a:blip r:embed="rId11"/>
          <a:srcRect/>
          <a:stretch>
            <a:fillRect/>
          </a:stretch>
        </p:blipFill>
        <p:spPr bwMode="auto">
          <a:xfrm>
            <a:off x="8791575" y="5478463"/>
            <a:ext cx="1676400" cy="1257300"/>
          </a:xfrm>
          <a:prstGeom prst="rect">
            <a:avLst/>
          </a:prstGeom>
          <a:noFill/>
          <a:ln w="12700" cap="flat" cmpd="sng" algn="ctr">
            <a:solidFill>
              <a:srgbClr val="000000"/>
            </a:solidFill>
            <a:prstDash val="solid"/>
            <a:miter lim="800000"/>
            <a:headEnd type="none" w="med" len="med"/>
            <a:tailEnd type="none" w="med" len="med"/>
          </a:ln>
          <a:effectLst>
            <a:outerShdw blurRad="63500" dist="63500" dir="2700000" algn="ctr" rotWithShape="0">
              <a:srgbClr val="121212">
                <a:alpha val="50000"/>
              </a:srgbClr>
            </a:outerShdw>
          </a:effectLst>
        </p:spPr>
      </p:pic>
      <p:sp>
        <p:nvSpPr>
          <p:cNvPr id="11" name="Freeform 10">
            <a:extLst>
              <a:ext uri="{FF2B5EF4-FFF2-40B4-BE49-F238E27FC236}">
                <a16:creationId xmlns:a16="http://schemas.microsoft.com/office/drawing/2014/main" id="{1B86B5F1-7849-0243-4BF4-1AC44EB70D5B}"/>
              </a:ext>
            </a:extLst>
          </p:cNvPr>
          <p:cNvSpPr>
            <a:spLocks noChangeArrowheads="1"/>
          </p:cNvSpPr>
          <p:nvPr/>
        </p:nvSpPr>
        <p:spPr bwMode="auto">
          <a:xfrm>
            <a:off x="3051175" y="3324225"/>
            <a:ext cx="1917700" cy="465138"/>
          </a:xfrm>
          <a:custGeom>
            <a:avLst/>
            <a:gdLst>
              <a:gd name="T0" fmla="*/ 0 w 1918652"/>
              <a:gd name="T1" fmla="*/ 0 h 466094"/>
              <a:gd name="T2" fmla="*/ 912429 w 1918652"/>
              <a:gd name="T3" fmla="*/ 433196 h 466094"/>
              <a:gd name="T4" fmla="*/ 1905366 w 1918652"/>
              <a:gd name="T5" fmla="*/ 118146 h 466094"/>
              <a:gd name="T6" fmla="*/ 0 60000 65536"/>
              <a:gd name="T7" fmla="*/ 0 60000 65536"/>
              <a:gd name="T8" fmla="*/ 0 60000 65536"/>
              <a:gd name="T9" fmla="*/ 0 w 1918652"/>
              <a:gd name="T10" fmla="*/ 0 h 466094"/>
              <a:gd name="T11" fmla="*/ 1918652 w 1918652"/>
              <a:gd name="T12" fmla="*/ 466094 h 466094"/>
            </a:gdLst>
            <a:ahLst/>
            <a:cxnLst>
              <a:cxn ang="T6">
                <a:pos x="T0" y="T1"/>
              </a:cxn>
              <a:cxn ang="T7">
                <a:pos x="T2" y="T3"/>
              </a:cxn>
              <a:cxn ang="T8">
                <a:pos x="T4" y="T5"/>
              </a:cxn>
            </a:cxnLst>
            <a:rect l="T9" t="T10" r="T11" b="T12"/>
            <a:pathLst>
              <a:path w="1918652" h="466094">
                <a:moveTo>
                  <a:pt x="0" y="0"/>
                </a:moveTo>
                <a:cubicBezTo>
                  <a:pt x="299508" y="212782"/>
                  <a:pt x="599016" y="425564"/>
                  <a:pt x="918791" y="445829"/>
                </a:cubicBezTo>
                <a:cubicBezTo>
                  <a:pt x="1238566" y="466094"/>
                  <a:pt x="1918652" y="121590"/>
                  <a:pt x="1918652" y="121590"/>
                </a:cubicBezTo>
              </a:path>
            </a:pathLst>
          </a:custGeom>
          <a:noFill/>
          <a:ln w="101600">
            <a:solidFill>
              <a:srgbClr val="FFFF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ES"/>
          </a:p>
        </p:txBody>
      </p:sp>
      <p:sp>
        <p:nvSpPr>
          <p:cNvPr id="12" name="Freeform 11">
            <a:extLst>
              <a:ext uri="{FF2B5EF4-FFF2-40B4-BE49-F238E27FC236}">
                <a16:creationId xmlns:a16="http://schemas.microsoft.com/office/drawing/2014/main" id="{5DB86E40-E2FF-6FCE-4B35-D4143EBE1EDC}"/>
              </a:ext>
            </a:extLst>
          </p:cNvPr>
          <p:cNvSpPr>
            <a:spLocks noChangeArrowheads="1"/>
          </p:cNvSpPr>
          <p:nvPr/>
        </p:nvSpPr>
        <p:spPr bwMode="auto">
          <a:xfrm>
            <a:off x="3578225" y="5889626"/>
            <a:ext cx="1917700" cy="466725"/>
          </a:xfrm>
          <a:custGeom>
            <a:avLst/>
            <a:gdLst>
              <a:gd name="T0" fmla="*/ 0 w 1918652"/>
              <a:gd name="T1" fmla="*/ 0 h 466094"/>
              <a:gd name="T2" fmla="*/ 912429 w 1918652"/>
              <a:gd name="T3" fmla="*/ 454353 h 466094"/>
              <a:gd name="T4" fmla="*/ 1905366 w 1918652"/>
              <a:gd name="T5" fmla="*/ 123916 h 466094"/>
              <a:gd name="T6" fmla="*/ 0 60000 65536"/>
              <a:gd name="T7" fmla="*/ 0 60000 65536"/>
              <a:gd name="T8" fmla="*/ 0 60000 65536"/>
              <a:gd name="T9" fmla="*/ 0 w 1918652"/>
              <a:gd name="T10" fmla="*/ 0 h 466094"/>
              <a:gd name="T11" fmla="*/ 1918652 w 1918652"/>
              <a:gd name="T12" fmla="*/ 466094 h 466094"/>
            </a:gdLst>
            <a:ahLst/>
            <a:cxnLst>
              <a:cxn ang="T6">
                <a:pos x="T0" y="T1"/>
              </a:cxn>
              <a:cxn ang="T7">
                <a:pos x="T2" y="T3"/>
              </a:cxn>
              <a:cxn ang="T8">
                <a:pos x="T4" y="T5"/>
              </a:cxn>
            </a:cxnLst>
            <a:rect l="T9" t="T10" r="T11" b="T12"/>
            <a:pathLst>
              <a:path w="1918652" h="466094">
                <a:moveTo>
                  <a:pt x="0" y="0"/>
                </a:moveTo>
                <a:cubicBezTo>
                  <a:pt x="299508" y="212782"/>
                  <a:pt x="599016" y="425564"/>
                  <a:pt x="918791" y="445829"/>
                </a:cubicBezTo>
                <a:cubicBezTo>
                  <a:pt x="1238566" y="466094"/>
                  <a:pt x="1918652" y="121590"/>
                  <a:pt x="1918652" y="121590"/>
                </a:cubicBezTo>
              </a:path>
            </a:pathLst>
          </a:custGeom>
          <a:noFill/>
          <a:ln w="101600">
            <a:solidFill>
              <a:srgbClr val="FFFF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ES"/>
          </a:p>
        </p:txBody>
      </p:sp>
      <p:grpSp>
        <p:nvGrpSpPr>
          <p:cNvPr id="2" name="Group 60">
            <a:extLst>
              <a:ext uri="{FF2B5EF4-FFF2-40B4-BE49-F238E27FC236}">
                <a16:creationId xmlns:a16="http://schemas.microsoft.com/office/drawing/2014/main" id="{4DBEE7B3-6286-41EB-1B57-A00AF7F20AC4}"/>
              </a:ext>
            </a:extLst>
          </p:cNvPr>
          <p:cNvGrpSpPr>
            <a:grpSpLocks/>
          </p:cNvGrpSpPr>
          <p:nvPr/>
        </p:nvGrpSpPr>
        <p:grpSpPr bwMode="auto">
          <a:xfrm>
            <a:off x="5459414" y="525464"/>
            <a:ext cx="5316537" cy="3608387"/>
            <a:chOff x="3936062" y="525530"/>
            <a:chExt cx="5316034" cy="3608522"/>
          </a:xfrm>
        </p:grpSpPr>
        <p:sp>
          <p:nvSpPr>
            <p:cNvPr id="44" name="Rectangle 43">
              <a:extLst>
                <a:ext uri="{FF2B5EF4-FFF2-40B4-BE49-F238E27FC236}">
                  <a16:creationId xmlns:a16="http://schemas.microsoft.com/office/drawing/2014/main" id="{BC2601BF-B663-5593-4678-6D600B4D517D}"/>
                </a:ext>
              </a:extLst>
            </p:cNvPr>
            <p:cNvSpPr>
              <a:spLocks noChangeArrowheads="1"/>
            </p:cNvSpPr>
            <p:nvPr/>
          </p:nvSpPr>
          <p:spPr bwMode="auto">
            <a:xfrm>
              <a:off x="3936062" y="582682"/>
              <a:ext cx="5204920" cy="3551370"/>
            </a:xfrm>
            <a:prstGeom prst="rect">
              <a:avLst/>
            </a:prstGeom>
            <a:solidFill>
              <a:srgbClr val="FFFFF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defRPr/>
              </a:pPr>
              <a:endParaRPr lang="en-US">
                <a:solidFill>
                  <a:schemeClr val="lt1"/>
                </a:solidFill>
              </a:endParaRPr>
            </a:p>
          </p:txBody>
        </p:sp>
        <p:pic>
          <p:nvPicPr>
            <p:cNvPr id="15373" name="Picture 4">
              <a:extLst>
                <a:ext uri="{FF2B5EF4-FFF2-40B4-BE49-F238E27FC236}">
                  <a16:creationId xmlns:a16="http://schemas.microsoft.com/office/drawing/2014/main" id="{933512A6-7199-809F-0855-EEB5428FAD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6765" y="636470"/>
              <a:ext cx="4919458" cy="325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Text Box 5">
              <a:extLst>
                <a:ext uri="{FF2B5EF4-FFF2-40B4-BE49-F238E27FC236}">
                  <a16:creationId xmlns:a16="http://schemas.microsoft.com/office/drawing/2014/main" id="{C812938A-1E55-71D3-384B-0FBB99C72E57}"/>
                </a:ext>
              </a:extLst>
            </p:cNvPr>
            <p:cNvSpPr txBox="1">
              <a:spLocks noChangeArrowheads="1"/>
            </p:cNvSpPr>
            <p:nvPr/>
          </p:nvSpPr>
          <p:spPr bwMode="auto">
            <a:xfrm>
              <a:off x="6078603" y="525530"/>
              <a:ext cx="109761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1" lang="en-US" altLang="en-US" sz="1600">
                  <a:solidFill>
                    <a:srgbClr val="00006B"/>
                  </a:solidFill>
                </a:rPr>
                <a:t>Terminal</a:t>
              </a:r>
            </a:p>
            <a:p>
              <a:pPr>
                <a:spcBef>
                  <a:spcPct val="0"/>
                </a:spcBef>
                <a:buClrTx/>
                <a:buSzTx/>
                <a:buFontTx/>
                <a:buNone/>
              </a:pPr>
              <a:r>
                <a:rPr kumimoji="1" lang="en-US" altLang="en-US" sz="1600">
                  <a:solidFill>
                    <a:srgbClr val="00006B"/>
                  </a:solidFill>
                </a:rPr>
                <a:t>bud</a:t>
              </a:r>
            </a:p>
          </p:txBody>
        </p:sp>
        <p:sp>
          <p:nvSpPr>
            <p:cNvPr id="15375" name="Text Box 6">
              <a:extLst>
                <a:ext uri="{FF2B5EF4-FFF2-40B4-BE49-F238E27FC236}">
                  <a16:creationId xmlns:a16="http://schemas.microsoft.com/office/drawing/2014/main" id="{E827F398-8B40-6F97-D7EE-ED75E03934DD}"/>
                </a:ext>
              </a:extLst>
            </p:cNvPr>
            <p:cNvSpPr txBox="1">
              <a:spLocks noChangeArrowheads="1"/>
            </p:cNvSpPr>
            <p:nvPr/>
          </p:nvSpPr>
          <p:spPr bwMode="auto">
            <a:xfrm>
              <a:off x="6501967" y="895878"/>
              <a:ext cx="8483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r">
                <a:spcBef>
                  <a:spcPct val="0"/>
                </a:spcBef>
                <a:buClrTx/>
                <a:buSzTx/>
                <a:buFontTx/>
                <a:buNone/>
              </a:pPr>
              <a:r>
                <a:rPr kumimoji="1" lang="en-US" altLang="en-US" sz="1600">
                  <a:solidFill>
                    <a:srgbClr val="00006B"/>
                  </a:solidFill>
                </a:rPr>
                <a:t>Lateral</a:t>
              </a:r>
            </a:p>
            <a:p>
              <a:pPr algn="r">
                <a:spcBef>
                  <a:spcPct val="0"/>
                </a:spcBef>
                <a:buClrTx/>
                <a:buSzTx/>
                <a:buFontTx/>
                <a:buNone/>
              </a:pPr>
              <a:r>
                <a:rPr kumimoji="1" lang="en-US" altLang="en-US" sz="1600">
                  <a:solidFill>
                    <a:srgbClr val="00006B"/>
                  </a:solidFill>
                </a:rPr>
                <a:t>buds</a:t>
              </a:r>
            </a:p>
          </p:txBody>
        </p:sp>
        <p:sp>
          <p:nvSpPr>
            <p:cNvPr id="15376" name="Text Box 7">
              <a:extLst>
                <a:ext uri="{FF2B5EF4-FFF2-40B4-BE49-F238E27FC236}">
                  <a16:creationId xmlns:a16="http://schemas.microsoft.com/office/drawing/2014/main" id="{87F9A1AB-C613-5D0B-EE6C-0F556F16D5E9}"/>
                </a:ext>
              </a:extLst>
            </p:cNvPr>
            <p:cNvSpPr txBox="1">
              <a:spLocks noChangeArrowheads="1"/>
            </p:cNvSpPr>
            <p:nvPr/>
          </p:nvSpPr>
          <p:spPr bwMode="auto">
            <a:xfrm>
              <a:off x="8246352" y="628770"/>
              <a:ext cx="10057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1" lang="en-US" altLang="en-US" sz="1600">
                  <a:solidFill>
                    <a:srgbClr val="CC0000"/>
                  </a:solidFill>
                </a:rPr>
                <a:t>Brussels sprouts</a:t>
              </a:r>
            </a:p>
          </p:txBody>
        </p:sp>
        <p:sp>
          <p:nvSpPr>
            <p:cNvPr id="15377" name="Text Box 8">
              <a:extLst>
                <a:ext uri="{FF2B5EF4-FFF2-40B4-BE49-F238E27FC236}">
                  <a16:creationId xmlns:a16="http://schemas.microsoft.com/office/drawing/2014/main" id="{932CAB79-C7E2-7D63-327C-DBDEDAF913C5}"/>
                </a:ext>
              </a:extLst>
            </p:cNvPr>
            <p:cNvSpPr txBox="1">
              <a:spLocks noChangeArrowheads="1"/>
            </p:cNvSpPr>
            <p:nvPr/>
          </p:nvSpPr>
          <p:spPr bwMode="auto">
            <a:xfrm>
              <a:off x="3959154" y="577253"/>
              <a:ext cx="10131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kumimoji="1" lang="en-US" altLang="en-US" sz="1600">
                  <a:solidFill>
                    <a:srgbClr val="CC0000"/>
                  </a:solidFill>
                </a:rPr>
                <a:t>Cabbage</a:t>
              </a:r>
            </a:p>
          </p:txBody>
        </p:sp>
        <p:sp>
          <p:nvSpPr>
            <p:cNvPr id="15378" name="Text Box 9">
              <a:extLst>
                <a:ext uri="{FF2B5EF4-FFF2-40B4-BE49-F238E27FC236}">
                  <a16:creationId xmlns:a16="http://schemas.microsoft.com/office/drawing/2014/main" id="{340D5B86-822D-72C5-CB23-5E5EE06AA11F}"/>
                </a:ext>
              </a:extLst>
            </p:cNvPr>
            <p:cNvSpPr txBox="1">
              <a:spLocks noChangeArrowheads="1"/>
            </p:cNvSpPr>
            <p:nvPr/>
          </p:nvSpPr>
          <p:spPr bwMode="auto">
            <a:xfrm>
              <a:off x="3989288" y="1612896"/>
              <a:ext cx="17171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kumimoji="1" lang="en-US" altLang="en-US" sz="1600">
                  <a:solidFill>
                    <a:srgbClr val="00006B"/>
                  </a:solidFill>
                </a:rPr>
                <a:t>Flower cluster</a:t>
              </a:r>
            </a:p>
          </p:txBody>
        </p:sp>
        <p:sp>
          <p:nvSpPr>
            <p:cNvPr id="15379" name="Text Box 10">
              <a:extLst>
                <a:ext uri="{FF2B5EF4-FFF2-40B4-BE49-F238E27FC236}">
                  <a16:creationId xmlns:a16="http://schemas.microsoft.com/office/drawing/2014/main" id="{5EFB69F1-4677-6D26-FC19-B863FACD8375}"/>
                </a:ext>
              </a:extLst>
            </p:cNvPr>
            <p:cNvSpPr txBox="1">
              <a:spLocks noChangeArrowheads="1"/>
            </p:cNvSpPr>
            <p:nvPr/>
          </p:nvSpPr>
          <p:spPr bwMode="auto">
            <a:xfrm>
              <a:off x="8163925" y="1517668"/>
              <a:ext cx="8483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kumimoji="1" lang="en-US" altLang="en-US" sz="1600">
                  <a:solidFill>
                    <a:srgbClr val="00006B"/>
                  </a:solidFill>
                </a:rPr>
                <a:t>Leaves</a:t>
              </a:r>
            </a:p>
          </p:txBody>
        </p:sp>
        <p:sp>
          <p:nvSpPr>
            <p:cNvPr id="15380" name="Text Box 11">
              <a:extLst>
                <a:ext uri="{FF2B5EF4-FFF2-40B4-BE49-F238E27FC236}">
                  <a16:creationId xmlns:a16="http://schemas.microsoft.com/office/drawing/2014/main" id="{60F41AD9-420F-2495-575F-BC8A22825336}"/>
                </a:ext>
              </a:extLst>
            </p:cNvPr>
            <p:cNvSpPr txBox="1">
              <a:spLocks noChangeArrowheads="1"/>
            </p:cNvSpPr>
            <p:nvPr/>
          </p:nvSpPr>
          <p:spPr bwMode="auto">
            <a:xfrm>
              <a:off x="4100844" y="2661244"/>
              <a:ext cx="11416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kumimoji="1" lang="en-US" altLang="en-US" sz="1600">
                  <a:solidFill>
                    <a:srgbClr val="CC0000"/>
                  </a:solidFill>
                </a:rPr>
                <a:t>Cauliflower</a:t>
              </a:r>
            </a:p>
          </p:txBody>
        </p:sp>
        <p:sp>
          <p:nvSpPr>
            <p:cNvPr id="15381" name="Text Box 12">
              <a:extLst>
                <a:ext uri="{FF2B5EF4-FFF2-40B4-BE49-F238E27FC236}">
                  <a16:creationId xmlns:a16="http://schemas.microsoft.com/office/drawing/2014/main" id="{E5469A6E-8BBB-F550-45B7-EC81F071E799}"/>
                </a:ext>
              </a:extLst>
            </p:cNvPr>
            <p:cNvSpPr txBox="1">
              <a:spLocks noChangeArrowheads="1"/>
            </p:cNvSpPr>
            <p:nvPr/>
          </p:nvSpPr>
          <p:spPr bwMode="auto">
            <a:xfrm>
              <a:off x="5233505" y="3133764"/>
              <a:ext cx="8636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1" lang="en-US" altLang="en-US" sz="1600">
                  <a:solidFill>
                    <a:srgbClr val="00006B"/>
                  </a:solidFill>
                </a:rPr>
                <a:t>Flower</a:t>
              </a:r>
            </a:p>
            <a:p>
              <a:pPr>
                <a:spcBef>
                  <a:spcPct val="0"/>
                </a:spcBef>
                <a:buClrTx/>
                <a:buSzTx/>
                <a:buFontTx/>
                <a:buNone/>
              </a:pPr>
              <a:r>
                <a:rPr kumimoji="1" lang="en-US" altLang="en-US" sz="1600">
                  <a:solidFill>
                    <a:srgbClr val="00006B"/>
                  </a:solidFill>
                </a:rPr>
                <a:t>and</a:t>
              </a:r>
            </a:p>
            <a:p>
              <a:pPr>
                <a:spcBef>
                  <a:spcPct val="0"/>
                </a:spcBef>
                <a:buClrTx/>
                <a:buSzTx/>
                <a:buFontTx/>
                <a:buNone/>
              </a:pPr>
              <a:r>
                <a:rPr kumimoji="1" lang="en-US" altLang="en-US" sz="1600">
                  <a:solidFill>
                    <a:srgbClr val="00006B"/>
                  </a:solidFill>
                </a:rPr>
                <a:t>stems</a:t>
              </a:r>
            </a:p>
          </p:txBody>
        </p:sp>
        <p:sp>
          <p:nvSpPr>
            <p:cNvPr id="15382" name="Text Box 13">
              <a:extLst>
                <a:ext uri="{FF2B5EF4-FFF2-40B4-BE49-F238E27FC236}">
                  <a16:creationId xmlns:a16="http://schemas.microsoft.com/office/drawing/2014/main" id="{51FD6204-22D4-673F-752F-7C44A66BB32C}"/>
                </a:ext>
              </a:extLst>
            </p:cNvPr>
            <p:cNvSpPr txBox="1">
              <a:spLocks noChangeArrowheads="1"/>
            </p:cNvSpPr>
            <p:nvPr/>
          </p:nvSpPr>
          <p:spPr bwMode="auto">
            <a:xfrm>
              <a:off x="4042183" y="3852061"/>
              <a:ext cx="9976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kumimoji="1" lang="en-US" altLang="en-US" sz="1600">
                  <a:solidFill>
                    <a:srgbClr val="CC0000"/>
                  </a:solidFill>
                </a:rPr>
                <a:t>Broccoli</a:t>
              </a:r>
            </a:p>
          </p:txBody>
        </p:sp>
        <p:sp>
          <p:nvSpPr>
            <p:cNvPr id="15383" name="Text Box 14">
              <a:extLst>
                <a:ext uri="{FF2B5EF4-FFF2-40B4-BE49-F238E27FC236}">
                  <a16:creationId xmlns:a16="http://schemas.microsoft.com/office/drawing/2014/main" id="{9E1BE3D5-67C9-E335-6C6B-39177EDAA6F8}"/>
                </a:ext>
              </a:extLst>
            </p:cNvPr>
            <p:cNvSpPr txBox="1">
              <a:spLocks noChangeArrowheads="1"/>
            </p:cNvSpPr>
            <p:nvPr/>
          </p:nvSpPr>
          <p:spPr bwMode="auto">
            <a:xfrm>
              <a:off x="5862907" y="3852059"/>
              <a:ext cx="14603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kumimoji="1" lang="en-US" altLang="en-US" sz="1600">
                  <a:solidFill>
                    <a:srgbClr val="CC0000"/>
                  </a:solidFill>
                </a:rPr>
                <a:t>Wild mustard</a:t>
              </a:r>
            </a:p>
          </p:txBody>
        </p:sp>
        <p:sp>
          <p:nvSpPr>
            <p:cNvPr id="15384" name="Text Box 15">
              <a:extLst>
                <a:ext uri="{FF2B5EF4-FFF2-40B4-BE49-F238E27FC236}">
                  <a16:creationId xmlns:a16="http://schemas.microsoft.com/office/drawing/2014/main" id="{E0114A47-0622-9BB2-8687-A9AEE37B5A2C}"/>
                </a:ext>
              </a:extLst>
            </p:cNvPr>
            <p:cNvSpPr txBox="1">
              <a:spLocks noChangeArrowheads="1"/>
            </p:cNvSpPr>
            <p:nvPr/>
          </p:nvSpPr>
          <p:spPr bwMode="auto">
            <a:xfrm>
              <a:off x="7985644" y="3839551"/>
              <a:ext cx="8239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kumimoji="1" lang="en-US" altLang="en-US" sz="1600">
                  <a:solidFill>
                    <a:srgbClr val="CC0000"/>
                  </a:solidFill>
                </a:rPr>
                <a:t>Kohlrabi</a:t>
              </a:r>
            </a:p>
          </p:txBody>
        </p:sp>
        <p:sp>
          <p:nvSpPr>
            <p:cNvPr id="15385" name="Text Box 16">
              <a:extLst>
                <a:ext uri="{FF2B5EF4-FFF2-40B4-BE49-F238E27FC236}">
                  <a16:creationId xmlns:a16="http://schemas.microsoft.com/office/drawing/2014/main" id="{9493215F-2C92-CBF7-8529-24B4710F5D09}"/>
                </a:ext>
              </a:extLst>
            </p:cNvPr>
            <p:cNvSpPr txBox="1">
              <a:spLocks noChangeArrowheads="1"/>
            </p:cNvSpPr>
            <p:nvPr/>
          </p:nvSpPr>
          <p:spPr bwMode="auto">
            <a:xfrm>
              <a:off x="8008106" y="2726775"/>
              <a:ext cx="8401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kumimoji="1" lang="en-US" altLang="en-US" sz="1600">
                  <a:solidFill>
                    <a:srgbClr val="00006B"/>
                  </a:solidFill>
                </a:rPr>
                <a:t>Stem</a:t>
              </a:r>
            </a:p>
          </p:txBody>
        </p:sp>
        <p:sp>
          <p:nvSpPr>
            <p:cNvPr id="15386" name="Text Box 17">
              <a:extLst>
                <a:ext uri="{FF2B5EF4-FFF2-40B4-BE49-F238E27FC236}">
                  <a16:creationId xmlns:a16="http://schemas.microsoft.com/office/drawing/2014/main" id="{E71B34CD-405C-5DD1-248A-20F905A85321}"/>
                </a:ext>
              </a:extLst>
            </p:cNvPr>
            <p:cNvSpPr txBox="1">
              <a:spLocks noChangeArrowheads="1"/>
            </p:cNvSpPr>
            <p:nvPr/>
          </p:nvSpPr>
          <p:spPr bwMode="auto">
            <a:xfrm>
              <a:off x="7474721" y="2192398"/>
              <a:ext cx="483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kumimoji="1" lang="en-US" altLang="en-US" sz="1600">
                  <a:solidFill>
                    <a:srgbClr val="CC0000"/>
                  </a:solidFill>
                </a:rPr>
                <a:t>Kale</a:t>
              </a:r>
            </a:p>
          </p:txBody>
        </p:sp>
      </p:grpSp>
      <p:sp>
        <p:nvSpPr>
          <p:cNvPr id="15371" name="Rectangle 2">
            <a:extLst>
              <a:ext uri="{FF2B5EF4-FFF2-40B4-BE49-F238E27FC236}">
                <a16:creationId xmlns:a16="http://schemas.microsoft.com/office/drawing/2014/main" id="{1583F3C6-1E64-196B-C16E-2933DD0E28D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Artificial selection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
                                        </p:tgtEl>
                                      </p:cMediaNode>
                                    </p:audio>
                                  </p:sub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08933"/>
                                        </p:tgtEl>
                                        <p:attrNameLst>
                                          <p:attrName>style.visibility</p:attrName>
                                        </p:attrNameLst>
                                      </p:cBhvr>
                                      <p:to>
                                        <p:strVal val="visible"/>
                                      </p:to>
                                    </p:set>
                                    <p:animEffect transition="in" filter="wipe(left)">
                                      <p:cBhvr>
                                        <p:cTn id="11" dur="500"/>
                                        <p:tgtEl>
                                          <p:spTgt spid="508933"/>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5" name="Pencil Check"/>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3" name="Arrow"/>
                                        </p:tgtEl>
                                      </p:cMediaNode>
                                    </p:audio>
                                  </p:sub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84">
            <a:extLst>
              <a:ext uri="{FF2B5EF4-FFF2-40B4-BE49-F238E27FC236}">
                <a16:creationId xmlns:a16="http://schemas.microsoft.com/office/drawing/2014/main" id="{037BB81D-15F2-CDED-242F-CFA9D8C57B59}"/>
              </a:ext>
            </a:extLst>
          </p:cNvPr>
          <p:cNvGrpSpPr>
            <a:grpSpLocks/>
          </p:cNvGrpSpPr>
          <p:nvPr/>
        </p:nvGrpSpPr>
        <p:grpSpPr bwMode="auto">
          <a:xfrm>
            <a:off x="1524000" y="968376"/>
            <a:ext cx="7202488" cy="5203825"/>
            <a:chOff x="915" y="784"/>
            <a:chExt cx="4472" cy="3340"/>
          </a:xfrm>
        </p:grpSpPr>
        <p:pic>
          <p:nvPicPr>
            <p:cNvPr id="18444" name="Picture 59">
              <a:extLst>
                <a:ext uri="{FF2B5EF4-FFF2-40B4-BE49-F238E27FC236}">
                  <a16:creationId xmlns:a16="http://schemas.microsoft.com/office/drawing/2014/main" id="{3B3A15A9-3F71-F052-C37D-7A7F56BE87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500" r="1125"/>
            <a:stretch>
              <a:fillRect/>
            </a:stretch>
          </p:blipFill>
          <p:spPr bwMode="auto">
            <a:xfrm>
              <a:off x="915" y="784"/>
              <a:ext cx="4472" cy="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Rectangle 60">
              <a:extLst>
                <a:ext uri="{FF2B5EF4-FFF2-40B4-BE49-F238E27FC236}">
                  <a16:creationId xmlns:a16="http://schemas.microsoft.com/office/drawing/2014/main" id="{3069B935-E93A-8F20-E6A5-034234C24182}"/>
                </a:ext>
              </a:extLst>
            </p:cNvPr>
            <p:cNvSpPr>
              <a:spLocks noChangeArrowheads="1"/>
            </p:cNvSpPr>
            <p:nvPr/>
          </p:nvSpPr>
          <p:spPr bwMode="auto">
            <a:xfrm>
              <a:off x="1929" y="3665"/>
              <a:ext cx="16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rgbClr val="000000"/>
                  </a:solidFill>
                </a:rPr>
                <a:t>10</a:t>
              </a:r>
              <a:endParaRPr lang="en-US" altLang="en-US" sz="1600">
                <a:solidFill>
                  <a:schemeClr val="tx1"/>
                </a:solidFill>
              </a:endParaRPr>
            </a:p>
          </p:txBody>
        </p:sp>
        <p:sp>
          <p:nvSpPr>
            <p:cNvPr id="18446" name="Rectangle 61">
              <a:extLst>
                <a:ext uri="{FF2B5EF4-FFF2-40B4-BE49-F238E27FC236}">
                  <a16:creationId xmlns:a16="http://schemas.microsoft.com/office/drawing/2014/main" id="{1F94F96C-6EDD-135D-163F-52A11F2ED7FD}"/>
                </a:ext>
              </a:extLst>
            </p:cNvPr>
            <p:cNvSpPr>
              <a:spLocks noChangeArrowheads="1"/>
            </p:cNvSpPr>
            <p:nvPr/>
          </p:nvSpPr>
          <p:spPr bwMode="auto">
            <a:xfrm>
              <a:off x="1733" y="3665"/>
              <a:ext cx="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rgbClr val="000000"/>
                  </a:solidFill>
                </a:rPr>
                <a:t>0</a:t>
              </a:r>
              <a:endParaRPr lang="en-US" altLang="en-US" sz="1600">
                <a:solidFill>
                  <a:schemeClr val="tx1"/>
                </a:solidFill>
              </a:endParaRPr>
            </a:p>
          </p:txBody>
        </p:sp>
        <p:sp>
          <p:nvSpPr>
            <p:cNvPr id="18447" name="Rectangle 62">
              <a:extLst>
                <a:ext uri="{FF2B5EF4-FFF2-40B4-BE49-F238E27FC236}">
                  <a16:creationId xmlns:a16="http://schemas.microsoft.com/office/drawing/2014/main" id="{28DAB8EB-95DC-BE6F-4691-D406B6968714}"/>
                </a:ext>
              </a:extLst>
            </p:cNvPr>
            <p:cNvSpPr>
              <a:spLocks noChangeArrowheads="1"/>
            </p:cNvSpPr>
            <p:nvPr/>
          </p:nvSpPr>
          <p:spPr bwMode="auto">
            <a:xfrm>
              <a:off x="2175" y="3665"/>
              <a:ext cx="16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rgbClr val="000000"/>
                  </a:solidFill>
                </a:rPr>
                <a:t>20</a:t>
              </a:r>
              <a:endParaRPr lang="en-US" altLang="en-US" sz="1600">
                <a:solidFill>
                  <a:schemeClr val="tx1"/>
                </a:solidFill>
              </a:endParaRPr>
            </a:p>
          </p:txBody>
        </p:sp>
        <p:sp>
          <p:nvSpPr>
            <p:cNvPr id="18448" name="Rectangle 63">
              <a:extLst>
                <a:ext uri="{FF2B5EF4-FFF2-40B4-BE49-F238E27FC236}">
                  <a16:creationId xmlns:a16="http://schemas.microsoft.com/office/drawing/2014/main" id="{3A845374-D3D0-88EF-FBAD-1FF494D2E94F}"/>
                </a:ext>
              </a:extLst>
            </p:cNvPr>
            <p:cNvSpPr>
              <a:spLocks noChangeArrowheads="1"/>
            </p:cNvSpPr>
            <p:nvPr/>
          </p:nvSpPr>
          <p:spPr bwMode="auto">
            <a:xfrm>
              <a:off x="2386" y="3665"/>
              <a:ext cx="16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rgbClr val="000000"/>
                  </a:solidFill>
                </a:rPr>
                <a:t>30</a:t>
              </a:r>
              <a:endParaRPr lang="en-US" altLang="en-US" sz="1600">
                <a:solidFill>
                  <a:schemeClr val="tx1"/>
                </a:solidFill>
              </a:endParaRPr>
            </a:p>
          </p:txBody>
        </p:sp>
        <p:sp>
          <p:nvSpPr>
            <p:cNvPr id="18449" name="Rectangle 64">
              <a:extLst>
                <a:ext uri="{FF2B5EF4-FFF2-40B4-BE49-F238E27FC236}">
                  <a16:creationId xmlns:a16="http://schemas.microsoft.com/office/drawing/2014/main" id="{6744DB00-4931-F08D-5E3B-BF1325145FD7}"/>
                </a:ext>
              </a:extLst>
            </p:cNvPr>
            <p:cNvSpPr>
              <a:spLocks noChangeArrowheads="1"/>
            </p:cNvSpPr>
            <p:nvPr/>
          </p:nvSpPr>
          <p:spPr bwMode="auto">
            <a:xfrm>
              <a:off x="2604" y="3665"/>
              <a:ext cx="16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rgbClr val="000000"/>
                  </a:solidFill>
                </a:rPr>
                <a:t>40</a:t>
              </a:r>
              <a:endParaRPr lang="en-US" altLang="en-US" sz="1600">
                <a:solidFill>
                  <a:schemeClr val="tx1"/>
                </a:solidFill>
              </a:endParaRPr>
            </a:p>
          </p:txBody>
        </p:sp>
        <p:sp>
          <p:nvSpPr>
            <p:cNvPr id="18450" name="Rectangle 65">
              <a:extLst>
                <a:ext uri="{FF2B5EF4-FFF2-40B4-BE49-F238E27FC236}">
                  <a16:creationId xmlns:a16="http://schemas.microsoft.com/office/drawing/2014/main" id="{80F5EF9D-F393-E831-216B-7231448BDEB1}"/>
                </a:ext>
              </a:extLst>
            </p:cNvPr>
            <p:cNvSpPr>
              <a:spLocks noChangeArrowheads="1"/>
            </p:cNvSpPr>
            <p:nvPr/>
          </p:nvSpPr>
          <p:spPr bwMode="auto">
            <a:xfrm>
              <a:off x="2830" y="3665"/>
              <a:ext cx="16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rgbClr val="000000"/>
                  </a:solidFill>
                </a:rPr>
                <a:t>50</a:t>
              </a:r>
              <a:endParaRPr lang="en-US" altLang="en-US" sz="1600">
                <a:solidFill>
                  <a:schemeClr val="tx1"/>
                </a:solidFill>
              </a:endParaRPr>
            </a:p>
          </p:txBody>
        </p:sp>
        <p:sp>
          <p:nvSpPr>
            <p:cNvPr id="18451" name="Rectangle 66">
              <a:extLst>
                <a:ext uri="{FF2B5EF4-FFF2-40B4-BE49-F238E27FC236}">
                  <a16:creationId xmlns:a16="http://schemas.microsoft.com/office/drawing/2014/main" id="{076D94B1-2DF2-F414-FC0C-416F932EF2EF}"/>
                </a:ext>
              </a:extLst>
            </p:cNvPr>
            <p:cNvSpPr>
              <a:spLocks noChangeArrowheads="1"/>
            </p:cNvSpPr>
            <p:nvPr/>
          </p:nvSpPr>
          <p:spPr bwMode="auto">
            <a:xfrm>
              <a:off x="3035" y="3665"/>
              <a:ext cx="16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rgbClr val="000000"/>
                  </a:solidFill>
                </a:rPr>
                <a:t>60</a:t>
              </a:r>
              <a:endParaRPr lang="en-US" altLang="en-US" sz="1600">
                <a:solidFill>
                  <a:schemeClr val="tx1"/>
                </a:solidFill>
              </a:endParaRPr>
            </a:p>
          </p:txBody>
        </p:sp>
        <p:sp>
          <p:nvSpPr>
            <p:cNvPr id="18452" name="Rectangle 67">
              <a:extLst>
                <a:ext uri="{FF2B5EF4-FFF2-40B4-BE49-F238E27FC236}">
                  <a16:creationId xmlns:a16="http://schemas.microsoft.com/office/drawing/2014/main" id="{92E1EF46-C1A2-DBA2-43D1-63DD47EF72F5}"/>
                </a:ext>
              </a:extLst>
            </p:cNvPr>
            <p:cNvSpPr>
              <a:spLocks noChangeArrowheads="1"/>
            </p:cNvSpPr>
            <p:nvPr/>
          </p:nvSpPr>
          <p:spPr bwMode="auto">
            <a:xfrm>
              <a:off x="3231" y="3665"/>
              <a:ext cx="16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rgbClr val="000000"/>
                  </a:solidFill>
                </a:rPr>
                <a:t>70</a:t>
              </a:r>
              <a:endParaRPr lang="en-US" altLang="en-US" sz="1600">
                <a:solidFill>
                  <a:schemeClr val="tx1"/>
                </a:solidFill>
              </a:endParaRPr>
            </a:p>
          </p:txBody>
        </p:sp>
        <p:sp>
          <p:nvSpPr>
            <p:cNvPr id="18453" name="Rectangle 68">
              <a:extLst>
                <a:ext uri="{FF2B5EF4-FFF2-40B4-BE49-F238E27FC236}">
                  <a16:creationId xmlns:a16="http://schemas.microsoft.com/office/drawing/2014/main" id="{6E876EC9-D0F4-B0A4-0F04-5779BCDBF3E0}"/>
                </a:ext>
              </a:extLst>
            </p:cNvPr>
            <p:cNvSpPr>
              <a:spLocks noChangeArrowheads="1"/>
            </p:cNvSpPr>
            <p:nvPr/>
          </p:nvSpPr>
          <p:spPr bwMode="auto">
            <a:xfrm>
              <a:off x="3455" y="3665"/>
              <a:ext cx="16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rgbClr val="000000"/>
                  </a:solidFill>
                </a:rPr>
                <a:t>80</a:t>
              </a:r>
              <a:endParaRPr lang="en-US" altLang="en-US" sz="1600">
                <a:solidFill>
                  <a:schemeClr val="tx1"/>
                </a:solidFill>
              </a:endParaRPr>
            </a:p>
          </p:txBody>
        </p:sp>
        <p:sp>
          <p:nvSpPr>
            <p:cNvPr id="18454" name="Rectangle 69">
              <a:extLst>
                <a:ext uri="{FF2B5EF4-FFF2-40B4-BE49-F238E27FC236}">
                  <a16:creationId xmlns:a16="http://schemas.microsoft.com/office/drawing/2014/main" id="{2512DD69-BAF1-D685-B6A2-02D7E2B9D281}"/>
                </a:ext>
              </a:extLst>
            </p:cNvPr>
            <p:cNvSpPr>
              <a:spLocks noChangeArrowheads="1"/>
            </p:cNvSpPr>
            <p:nvPr/>
          </p:nvSpPr>
          <p:spPr bwMode="auto">
            <a:xfrm>
              <a:off x="3674" y="3665"/>
              <a:ext cx="16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rgbClr val="000000"/>
                  </a:solidFill>
                </a:rPr>
                <a:t>90</a:t>
              </a:r>
              <a:endParaRPr lang="en-US" altLang="en-US" sz="1600">
                <a:solidFill>
                  <a:schemeClr val="tx1"/>
                </a:solidFill>
              </a:endParaRPr>
            </a:p>
          </p:txBody>
        </p:sp>
        <p:sp>
          <p:nvSpPr>
            <p:cNvPr id="18455" name="Rectangle 70">
              <a:extLst>
                <a:ext uri="{FF2B5EF4-FFF2-40B4-BE49-F238E27FC236}">
                  <a16:creationId xmlns:a16="http://schemas.microsoft.com/office/drawing/2014/main" id="{F5A9FE8D-113B-953A-F276-8F361A42407F}"/>
                </a:ext>
              </a:extLst>
            </p:cNvPr>
            <p:cNvSpPr>
              <a:spLocks noChangeArrowheads="1"/>
            </p:cNvSpPr>
            <p:nvPr/>
          </p:nvSpPr>
          <p:spPr bwMode="auto">
            <a:xfrm>
              <a:off x="3864" y="3665"/>
              <a:ext cx="24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rgbClr val="000000"/>
                  </a:solidFill>
                </a:rPr>
                <a:t>100</a:t>
              </a:r>
              <a:endParaRPr lang="en-US" altLang="en-US" sz="1600">
                <a:solidFill>
                  <a:schemeClr val="tx1"/>
                </a:solidFill>
              </a:endParaRPr>
            </a:p>
          </p:txBody>
        </p:sp>
        <p:sp>
          <p:nvSpPr>
            <p:cNvPr id="18456" name="Rectangle 71">
              <a:extLst>
                <a:ext uri="{FF2B5EF4-FFF2-40B4-BE49-F238E27FC236}">
                  <a16:creationId xmlns:a16="http://schemas.microsoft.com/office/drawing/2014/main" id="{0126A8A6-0157-8DE9-5B24-4A1F99EF412B}"/>
                </a:ext>
              </a:extLst>
            </p:cNvPr>
            <p:cNvSpPr>
              <a:spLocks noChangeArrowheads="1"/>
            </p:cNvSpPr>
            <p:nvPr/>
          </p:nvSpPr>
          <p:spPr bwMode="auto">
            <a:xfrm>
              <a:off x="4138" y="3665"/>
              <a:ext cx="24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rgbClr val="000000"/>
                  </a:solidFill>
                </a:rPr>
                <a:t>110</a:t>
              </a:r>
              <a:endParaRPr lang="en-US" altLang="en-US" sz="1600">
                <a:solidFill>
                  <a:schemeClr val="tx1"/>
                </a:solidFill>
              </a:endParaRPr>
            </a:p>
          </p:txBody>
        </p:sp>
        <p:sp>
          <p:nvSpPr>
            <p:cNvPr id="18457" name="Rectangle 72">
              <a:extLst>
                <a:ext uri="{FF2B5EF4-FFF2-40B4-BE49-F238E27FC236}">
                  <a16:creationId xmlns:a16="http://schemas.microsoft.com/office/drawing/2014/main" id="{15165BF8-00CE-5082-7B78-8A36C0E608FF}"/>
                </a:ext>
              </a:extLst>
            </p:cNvPr>
            <p:cNvSpPr>
              <a:spLocks noChangeArrowheads="1"/>
            </p:cNvSpPr>
            <p:nvPr/>
          </p:nvSpPr>
          <p:spPr bwMode="auto">
            <a:xfrm>
              <a:off x="4397" y="3665"/>
              <a:ext cx="24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rgbClr val="000000"/>
                  </a:solidFill>
                </a:rPr>
                <a:t>120</a:t>
              </a:r>
              <a:endParaRPr lang="en-US" altLang="en-US" sz="1600">
                <a:solidFill>
                  <a:schemeClr val="tx1"/>
                </a:solidFill>
              </a:endParaRPr>
            </a:p>
          </p:txBody>
        </p:sp>
        <p:sp>
          <p:nvSpPr>
            <p:cNvPr id="18458" name="Rectangle 73">
              <a:extLst>
                <a:ext uri="{FF2B5EF4-FFF2-40B4-BE49-F238E27FC236}">
                  <a16:creationId xmlns:a16="http://schemas.microsoft.com/office/drawing/2014/main" id="{828156A5-4764-5D48-333F-87FAFA167FA7}"/>
                </a:ext>
              </a:extLst>
            </p:cNvPr>
            <p:cNvSpPr>
              <a:spLocks noChangeArrowheads="1"/>
            </p:cNvSpPr>
            <p:nvPr/>
          </p:nvSpPr>
          <p:spPr bwMode="auto">
            <a:xfrm>
              <a:off x="4285" y="1419"/>
              <a:ext cx="51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400">
                  <a:solidFill>
                    <a:srgbClr val="000000"/>
                  </a:solidFill>
                </a:rPr>
                <a:t>Lamprey</a:t>
              </a:r>
              <a:endParaRPr lang="en-US" altLang="en-US" sz="1400">
                <a:solidFill>
                  <a:schemeClr val="tx1"/>
                </a:solidFill>
              </a:endParaRPr>
            </a:p>
          </p:txBody>
        </p:sp>
        <p:sp>
          <p:nvSpPr>
            <p:cNvPr id="18459" name="Rectangle 74">
              <a:extLst>
                <a:ext uri="{FF2B5EF4-FFF2-40B4-BE49-F238E27FC236}">
                  <a16:creationId xmlns:a16="http://schemas.microsoft.com/office/drawing/2014/main" id="{84B9F62E-357C-9046-88C2-3E197058EE1D}"/>
                </a:ext>
              </a:extLst>
            </p:cNvPr>
            <p:cNvSpPr>
              <a:spLocks noChangeArrowheads="1"/>
            </p:cNvSpPr>
            <p:nvPr/>
          </p:nvSpPr>
          <p:spPr bwMode="auto">
            <a:xfrm>
              <a:off x="3116" y="1419"/>
              <a:ext cx="27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400">
                  <a:solidFill>
                    <a:srgbClr val="000000"/>
                  </a:solidFill>
                </a:rPr>
                <a:t>Frog</a:t>
              </a:r>
              <a:endParaRPr lang="en-US" altLang="en-US" sz="1400">
                <a:solidFill>
                  <a:schemeClr val="tx1"/>
                </a:solidFill>
              </a:endParaRPr>
            </a:p>
          </p:txBody>
        </p:sp>
        <p:sp>
          <p:nvSpPr>
            <p:cNvPr id="18460" name="Rectangle 75">
              <a:extLst>
                <a:ext uri="{FF2B5EF4-FFF2-40B4-BE49-F238E27FC236}">
                  <a16:creationId xmlns:a16="http://schemas.microsoft.com/office/drawing/2014/main" id="{1063460C-B10F-B46B-4EDD-BD660A8DB7B8}"/>
                </a:ext>
              </a:extLst>
            </p:cNvPr>
            <p:cNvSpPr>
              <a:spLocks noChangeArrowheads="1"/>
            </p:cNvSpPr>
            <p:nvPr/>
          </p:nvSpPr>
          <p:spPr bwMode="auto">
            <a:xfrm>
              <a:off x="2676" y="1419"/>
              <a:ext cx="24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400">
                  <a:solidFill>
                    <a:srgbClr val="000000"/>
                  </a:solidFill>
                </a:rPr>
                <a:t>Bird</a:t>
              </a:r>
              <a:endParaRPr lang="en-US" altLang="en-US" sz="1400">
                <a:solidFill>
                  <a:schemeClr val="tx1"/>
                </a:solidFill>
              </a:endParaRPr>
            </a:p>
          </p:txBody>
        </p:sp>
        <p:sp>
          <p:nvSpPr>
            <p:cNvPr id="18461" name="Rectangle 76">
              <a:extLst>
                <a:ext uri="{FF2B5EF4-FFF2-40B4-BE49-F238E27FC236}">
                  <a16:creationId xmlns:a16="http://schemas.microsoft.com/office/drawing/2014/main" id="{4C7D118B-3E47-1D80-FBD7-6795F60F3D0D}"/>
                </a:ext>
              </a:extLst>
            </p:cNvPr>
            <p:cNvSpPr>
              <a:spLocks noChangeArrowheads="1"/>
            </p:cNvSpPr>
            <p:nvPr/>
          </p:nvSpPr>
          <p:spPr bwMode="auto">
            <a:xfrm>
              <a:off x="2385" y="1412"/>
              <a:ext cx="24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400">
                  <a:solidFill>
                    <a:srgbClr val="000000"/>
                  </a:solidFill>
                </a:rPr>
                <a:t>Dog</a:t>
              </a:r>
              <a:endParaRPr lang="en-US" altLang="en-US" sz="1400">
                <a:solidFill>
                  <a:schemeClr val="tx1"/>
                </a:solidFill>
              </a:endParaRPr>
            </a:p>
          </p:txBody>
        </p:sp>
        <p:sp>
          <p:nvSpPr>
            <p:cNvPr id="18462" name="Rectangle 77">
              <a:extLst>
                <a:ext uri="{FF2B5EF4-FFF2-40B4-BE49-F238E27FC236}">
                  <a16:creationId xmlns:a16="http://schemas.microsoft.com/office/drawing/2014/main" id="{662A4735-D624-C567-13C3-23ADE1532710}"/>
                </a:ext>
              </a:extLst>
            </p:cNvPr>
            <p:cNvSpPr>
              <a:spLocks noChangeArrowheads="1"/>
            </p:cNvSpPr>
            <p:nvPr/>
          </p:nvSpPr>
          <p:spPr bwMode="auto">
            <a:xfrm>
              <a:off x="1697" y="1419"/>
              <a:ext cx="53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400">
                  <a:solidFill>
                    <a:srgbClr val="000000"/>
                  </a:solidFill>
                </a:rPr>
                <a:t>Macaque</a:t>
              </a:r>
              <a:endParaRPr lang="en-US" altLang="en-US" sz="1400">
                <a:solidFill>
                  <a:schemeClr val="tx1"/>
                </a:solidFill>
              </a:endParaRPr>
            </a:p>
          </p:txBody>
        </p:sp>
        <p:sp>
          <p:nvSpPr>
            <p:cNvPr id="18463" name="Rectangle 78">
              <a:extLst>
                <a:ext uri="{FF2B5EF4-FFF2-40B4-BE49-F238E27FC236}">
                  <a16:creationId xmlns:a16="http://schemas.microsoft.com/office/drawing/2014/main" id="{EC87D9F3-5198-0550-58A3-5C6D0F7C9653}"/>
                </a:ext>
              </a:extLst>
            </p:cNvPr>
            <p:cNvSpPr>
              <a:spLocks noChangeArrowheads="1"/>
            </p:cNvSpPr>
            <p:nvPr/>
          </p:nvSpPr>
          <p:spPr bwMode="auto">
            <a:xfrm>
              <a:off x="1170" y="1419"/>
              <a:ext cx="42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400">
                  <a:solidFill>
                    <a:srgbClr val="000000"/>
                  </a:solidFill>
                </a:rPr>
                <a:t>Human</a:t>
              </a:r>
              <a:endParaRPr lang="en-US" altLang="en-US" sz="1400">
                <a:solidFill>
                  <a:schemeClr val="tx1"/>
                </a:solidFill>
              </a:endParaRPr>
            </a:p>
          </p:txBody>
        </p:sp>
        <p:sp>
          <p:nvSpPr>
            <p:cNvPr id="18464" name="Rectangle 79">
              <a:extLst>
                <a:ext uri="{FF2B5EF4-FFF2-40B4-BE49-F238E27FC236}">
                  <a16:creationId xmlns:a16="http://schemas.microsoft.com/office/drawing/2014/main" id="{9A3E7482-43DF-5601-F410-72B7C8DD4302}"/>
                </a:ext>
              </a:extLst>
            </p:cNvPr>
            <p:cNvSpPr>
              <a:spLocks noChangeArrowheads="1"/>
            </p:cNvSpPr>
            <p:nvPr/>
          </p:nvSpPr>
          <p:spPr bwMode="auto">
            <a:xfrm>
              <a:off x="2408" y="2925"/>
              <a:ext cx="19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a:solidFill>
                    <a:srgbClr val="000000"/>
                  </a:solidFill>
                </a:rPr>
                <a:t>32</a:t>
              </a:r>
              <a:endParaRPr lang="en-US" altLang="en-US" sz="1800">
                <a:solidFill>
                  <a:schemeClr val="tx1"/>
                </a:solidFill>
              </a:endParaRPr>
            </a:p>
          </p:txBody>
        </p:sp>
        <p:sp>
          <p:nvSpPr>
            <p:cNvPr id="18465" name="Rectangle 80">
              <a:extLst>
                <a:ext uri="{FF2B5EF4-FFF2-40B4-BE49-F238E27FC236}">
                  <a16:creationId xmlns:a16="http://schemas.microsoft.com/office/drawing/2014/main" id="{29906709-88FA-6D86-DEE4-310F2630524E}"/>
                </a:ext>
              </a:extLst>
            </p:cNvPr>
            <p:cNvSpPr>
              <a:spLocks noChangeArrowheads="1"/>
            </p:cNvSpPr>
            <p:nvPr/>
          </p:nvSpPr>
          <p:spPr bwMode="auto">
            <a:xfrm>
              <a:off x="1932" y="2925"/>
              <a:ext cx="9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a:solidFill>
                    <a:srgbClr val="000000"/>
                  </a:solidFill>
                </a:rPr>
                <a:t>8</a:t>
              </a:r>
              <a:endParaRPr lang="en-US" altLang="en-US" sz="1800">
                <a:solidFill>
                  <a:schemeClr val="tx1"/>
                </a:solidFill>
              </a:endParaRPr>
            </a:p>
          </p:txBody>
        </p:sp>
        <p:sp>
          <p:nvSpPr>
            <p:cNvPr id="18466" name="Rectangle 81">
              <a:extLst>
                <a:ext uri="{FF2B5EF4-FFF2-40B4-BE49-F238E27FC236}">
                  <a16:creationId xmlns:a16="http://schemas.microsoft.com/office/drawing/2014/main" id="{75BCA698-EED4-A4EF-4B0A-4819B633A545}"/>
                </a:ext>
              </a:extLst>
            </p:cNvPr>
            <p:cNvSpPr>
              <a:spLocks noChangeArrowheads="1"/>
            </p:cNvSpPr>
            <p:nvPr/>
          </p:nvSpPr>
          <p:spPr bwMode="auto">
            <a:xfrm>
              <a:off x="2711" y="2925"/>
              <a:ext cx="19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a:solidFill>
                    <a:srgbClr val="000000"/>
                  </a:solidFill>
                </a:rPr>
                <a:t>45</a:t>
              </a:r>
              <a:endParaRPr lang="en-US" altLang="en-US" sz="1800">
                <a:solidFill>
                  <a:schemeClr val="tx1"/>
                </a:solidFill>
              </a:endParaRPr>
            </a:p>
          </p:txBody>
        </p:sp>
        <p:sp>
          <p:nvSpPr>
            <p:cNvPr id="18467" name="Rectangle 82">
              <a:extLst>
                <a:ext uri="{FF2B5EF4-FFF2-40B4-BE49-F238E27FC236}">
                  <a16:creationId xmlns:a16="http://schemas.microsoft.com/office/drawing/2014/main" id="{0B0AD6B8-66D0-19E2-4F68-A55B049D7169}"/>
                </a:ext>
              </a:extLst>
            </p:cNvPr>
            <p:cNvSpPr>
              <a:spLocks noChangeArrowheads="1"/>
            </p:cNvSpPr>
            <p:nvPr/>
          </p:nvSpPr>
          <p:spPr bwMode="auto">
            <a:xfrm>
              <a:off x="3183" y="2931"/>
              <a:ext cx="19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a:solidFill>
                    <a:srgbClr val="000000"/>
                  </a:solidFill>
                </a:rPr>
                <a:t>67</a:t>
              </a:r>
              <a:endParaRPr lang="en-US" altLang="en-US" sz="1800">
                <a:solidFill>
                  <a:schemeClr val="tx1"/>
                </a:solidFill>
              </a:endParaRPr>
            </a:p>
          </p:txBody>
        </p:sp>
        <p:sp>
          <p:nvSpPr>
            <p:cNvPr id="18468" name="Rectangle 83">
              <a:extLst>
                <a:ext uri="{FF2B5EF4-FFF2-40B4-BE49-F238E27FC236}">
                  <a16:creationId xmlns:a16="http://schemas.microsoft.com/office/drawing/2014/main" id="{EF4C60BC-779A-09BB-C2C0-3BF85E7F0BEE}"/>
                </a:ext>
              </a:extLst>
            </p:cNvPr>
            <p:cNvSpPr>
              <a:spLocks noChangeArrowheads="1"/>
            </p:cNvSpPr>
            <p:nvPr/>
          </p:nvSpPr>
          <p:spPr bwMode="auto">
            <a:xfrm>
              <a:off x="4401" y="2925"/>
              <a:ext cx="29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a:solidFill>
                    <a:srgbClr val="000000"/>
                  </a:solidFill>
                </a:rPr>
                <a:t>125</a:t>
              </a:r>
              <a:endParaRPr lang="en-US" altLang="en-US" sz="1800">
                <a:solidFill>
                  <a:schemeClr val="tx1"/>
                </a:solidFill>
              </a:endParaRPr>
            </a:p>
          </p:txBody>
        </p:sp>
      </p:grpSp>
      <p:sp>
        <p:nvSpPr>
          <p:cNvPr id="64" name="AutoShape 30">
            <a:extLst>
              <a:ext uri="{FF2B5EF4-FFF2-40B4-BE49-F238E27FC236}">
                <a16:creationId xmlns:a16="http://schemas.microsoft.com/office/drawing/2014/main" id="{BD45C41A-B941-7F1C-9247-E0EA5395CF10}"/>
              </a:ext>
            </a:extLst>
          </p:cNvPr>
          <p:cNvSpPr>
            <a:spLocks noChangeArrowheads="1"/>
          </p:cNvSpPr>
          <p:nvPr/>
        </p:nvSpPr>
        <p:spPr bwMode="auto">
          <a:xfrm flipH="1">
            <a:off x="7673975" y="676276"/>
            <a:ext cx="2914650" cy="1693863"/>
          </a:xfrm>
          <a:prstGeom prst="wedgeEllipseCallout">
            <a:avLst>
              <a:gd name="adj1" fmla="val -18157"/>
              <a:gd name="adj2" fmla="val 98356"/>
            </a:avLst>
          </a:prstGeom>
          <a:solidFill>
            <a:srgbClr val="FFEA18"/>
          </a:solidFill>
          <a:ln w="38100">
            <a:solidFill>
              <a:srgbClr val="CC0000"/>
            </a:solidFill>
            <a:miter lim="800000"/>
            <a:headEnd/>
            <a:tailEnd/>
          </a:ln>
        </p:spPr>
        <p:txBody>
          <a:bodyPr wrap="none" lIns="0" tIns="0" rIns="0" bIns="0" anchor="ct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800">
                <a:latin typeface="Comic Sans MS" panose="030F0902030302020204" pitchFamily="66" charset="0"/>
              </a:rPr>
              <a:t>Why compare </a:t>
            </a:r>
            <a:br>
              <a:rPr lang="en-US" altLang="en-US" sz="1800">
                <a:latin typeface="Comic Sans MS" panose="030F0902030302020204" pitchFamily="66" charset="0"/>
              </a:rPr>
            </a:br>
            <a:r>
              <a:rPr lang="en-US" altLang="en-US" sz="1800">
                <a:latin typeface="Comic Sans MS" panose="030F0902030302020204" pitchFamily="66" charset="0"/>
              </a:rPr>
              <a:t>DNA &amp; proteins </a:t>
            </a:r>
            <a:br>
              <a:rPr lang="en-US" altLang="en-US" sz="1800">
                <a:latin typeface="Comic Sans MS" panose="030F0902030302020204" pitchFamily="66" charset="0"/>
              </a:rPr>
            </a:br>
            <a:r>
              <a:rPr lang="en-US" altLang="en-US" sz="1800">
                <a:latin typeface="Comic Sans MS" panose="030F0902030302020204" pitchFamily="66" charset="0"/>
              </a:rPr>
              <a:t>across species?</a:t>
            </a:r>
          </a:p>
        </p:txBody>
      </p:sp>
      <p:pic>
        <p:nvPicPr>
          <p:cNvPr id="633911" name="Picture 55" descr="penguinL">
            <a:extLst>
              <a:ext uri="{FF2B5EF4-FFF2-40B4-BE49-F238E27FC236}">
                <a16:creationId xmlns:a16="http://schemas.microsoft.com/office/drawing/2014/main" id="{BE458604-7014-E455-2534-C21C6E97F6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93238" y="3089275"/>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AutoShape 10">
            <a:extLst>
              <a:ext uri="{FF2B5EF4-FFF2-40B4-BE49-F238E27FC236}">
                <a16:creationId xmlns:a16="http://schemas.microsoft.com/office/drawing/2014/main" id="{CA866FDC-7CB4-5255-2C76-B3F7D3B8B174}"/>
              </a:ext>
            </a:extLst>
          </p:cNvPr>
          <p:cNvSpPr>
            <a:spLocks noChangeArrowheads="1"/>
          </p:cNvSpPr>
          <p:nvPr/>
        </p:nvSpPr>
        <p:spPr bwMode="auto">
          <a:xfrm>
            <a:off x="1524000" y="31751"/>
            <a:ext cx="9144000" cy="511175"/>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rIns="0">
            <a:spAutoFit/>
          </a:bodyPr>
          <a:lstStyle>
            <a:lvl1pPr marL="342900" indent="-342900"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400">
                <a:solidFill>
                  <a:srgbClr val="CC0000"/>
                </a:solidFill>
              </a:rPr>
              <a:t>4. What are the lines of evidence that support Darwin’s ideas?</a:t>
            </a:r>
          </a:p>
        </p:txBody>
      </p:sp>
      <p:sp>
        <p:nvSpPr>
          <p:cNvPr id="633912" name="AutoShape 56">
            <a:extLst>
              <a:ext uri="{FF2B5EF4-FFF2-40B4-BE49-F238E27FC236}">
                <a16:creationId xmlns:a16="http://schemas.microsoft.com/office/drawing/2014/main" id="{18C7F923-EADB-86E6-058B-29F95C46034B}"/>
              </a:ext>
            </a:extLst>
          </p:cNvPr>
          <p:cNvSpPr>
            <a:spLocks noChangeArrowheads="1"/>
          </p:cNvSpPr>
          <p:nvPr/>
        </p:nvSpPr>
        <p:spPr bwMode="auto">
          <a:xfrm>
            <a:off x="7599363" y="4318001"/>
            <a:ext cx="2254250" cy="1190625"/>
          </a:xfrm>
          <a:prstGeom prst="wedgeEllipseCallout">
            <a:avLst>
              <a:gd name="adj1" fmla="val 39625"/>
              <a:gd name="adj2" fmla="val -122296"/>
            </a:avLst>
          </a:prstGeom>
          <a:solidFill>
            <a:srgbClr val="FFEA18"/>
          </a:solidFill>
          <a:ln w="38100">
            <a:solidFill>
              <a:srgbClr val="CC0000"/>
            </a:solidFill>
            <a:miter lim="800000"/>
            <a:headEnd/>
            <a:tailEnd/>
          </a:ln>
        </p:spPr>
        <p:txBody>
          <a:bodyPr wrap="none" lIns="0" tIns="0" rIns="0" bIns="0" anchor="ct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800">
                <a:latin typeface="Comic Sans MS" panose="030F0902030302020204" pitchFamily="66" charset="0"/>
              </a:rPr>
              <a:t>Why compare</a:t>
            </a:r>
            <a:br>
              <a:rPr lang="en-US" altLang="en-US" sz="1800">
                <a:latin typeface="Comic Sans MS" panose="030F0902030302020204" pitchFamily="66" charset="0"/>
              </a:rPr>
            </a:br>
            <a:r>
              <a:rPr lang="en-US" altLang="en-US" sz="1800" i="1" u="sng">
                <a:latin typeface="Comic Sans MS" panose="030F0902030302020204" pitchFamily="66" charset="0"/>
              </a:rPr>
              <a:t>these</a:t>
            </a:r>
            <a:r>
              <a:rPr lang="en-US" altLang="en-US" sz="1800">
                <a:latin typeface="Comic Sans MS" panose="030F0902030302020204" pitchFamily="66" charset="0"/>
              </a:rPr>
              <a:t> genes?</a:t>
            </a:r>
          </a:p>
        </p:txBody>
      </p:sp>
      <p:sp>
        <p:nvSpPr>
          <p:cNvPr id="61" name="Rectangle 4">
            <a:extLst>
              <a:ext uri="{FF2B5EF4-FFF2-40B4-BE49-F238E27FC236}">
                <a16:creationId xmlns:a16="http://schemas.microsoft.com/office/drawing/2014/main" id="{798681ED-D5DC-6CD1-5091-1EF76594BD3D}"/>
              </a:ext>
            </a:extLst>
          </p:cNvPr>
          <p:cNvSpPr>
            <a:spLocks noChangeArrowheads="1"/>
          </p:cNvSpPr>
          <p:nvPr/>
        </p:nvSpPr>
        <p:spPr bwMode="auto">
          <a:xfrm>
            <a:off x="1577975" y="5783263"/>
            <a:ext cx="7031038" cy="558800"/>
          </a:xfrm>
          <a:prstGeom prst="rect">
            <a:avLst/>
          </a:prstGeom>
          <a:solidFill>
            <a:srgbClr val="FFCC18"/>
          </a:solidFill>
          <a:ln w="9525">
            <a:noFill/>
            <a:miter lim="800000"/>
            <a:headEnd/>
            <a:tailEnd/>
          </a:ln>
          <a:effectLst>
            <a:outerShdw blurRad="63500" dist="38099" dir="2700000" algn="ctr" rotWithShape="0">
              <a:srgbClr val="000000">
                <a:alpha val="74998"/>
              </a:srgbClr>
            </a:outerShdw>
          </a:effectLst>
        </p:spPr>
        <p:txBody>
          <a:bodyPr lIns="45720" rIns="45720">
            <a:spAutoFit/>
          </a:bodyPr>
          <a:lstStyle/>
          <a:p>
            <a:pPr eaLnBrk="1" hangingPunct="1">
              <a:lnSpc>
                <a:spcPct val="85000"/>
              </a:lnSpc>
              <a:defRPr/>
            </a:pPr>
            <a:r>
              <a:rPr lang="en-US" b="1" dirty="0">
                <a:solidFill>
                  <a:srgbClr val="000000"/>
                </a:solidFill>
                <a:latin typeface="Arial" charset="0"/>
              </a:rPr>
              <a:t>Number of amino acid differences between</a:t>
            </a:r>
          </a:p>
          <a:p>
            <a:pPr eaLnBrk="1" hangingPunct="1">
              <a:lnSpc>
                <a:spcPct val="85000"/>
              </a:lnSpc>
              <a:defRPr/>
            </a:pPr>
            <a:r>
              <a:rPr lang="en-US" b="1" dirty="0">
                <a:solidFill>
                  <a:srgbClr val="000000"/>
                </a:solidFill>
                <a:latin typeface="Arial" charset="0"/>
              </a:rPr>
              <a:t>hemoglobin (146 </a:t>
            </a:r>
            <a:r>
              <a:rPr lang="en-US" b="1" dirty="0" err="1">
                <a:solidFill>
                  <a:srgbClr val="000000"/>
                </a:solidFill>
                <a:latin typeface="Arial" charset="0"/>
              </a:rPr>
              <a:t>aa</a:t>
            </a:r>
            <a:r>
              <a:rPr lang="en-US" b="1" dirty="0">
                <a:solidFill>
                  <a:srgbClr val="000000"/>
                </a:solidFill>
                <a:latin typeface="Arial" charset="0"/>
              </a:rPr>
              <a:t>) of vertebrate species and that of humans</a:t>
            </a:r>
          </a:p>
        </p:txBody>
      </p:sp>
      <p:sp>
        <p:nvSpPr>
          <p:cNvPr id="633909" name="Rectangle 53">
            <a:extLst>
              <a:ext uri="{FF2B5EF4-FFF2-40B4-BE49-F238E27FC236}">
                <a16:creationId xmlns:a16="http://schemas.microsoft.com/office/drawing/2014/main" id="{590BFA73-7582-75F4-5080-FF2AA474CBE5}"/>
              </a:ext>
            </a:extLst>
          </p:cNvPr>
          <p:cNvSpPr>
            <a:spLocks noChangeArrowheads="1"/>
          </p:cNvSpPr>
          <p:nvPr/>
        </p:nvSpPr>
        <p:spPr bwMode="auto">
          <a:xfrm>
            <a:off x="6337300" y="5725536"/>
            <a:ext cx="4330700" cy="1018740"/>
          </a:xfrm>
          <a:prstGeom prst="rect">
            <a:avLst/>
          </a:prstGeom>
          <a:solidFill>
            <a:srgbClr val="FAFF97"/>
          </a:solidFill>
          <a:ln>
            <a:noFill/>
          </a:ln>
          <a:effectLst>
            <a:outerShdw dist="35921" dir="2700000" algn="ctr" rotWithShape="0">
              <a:srgbClr val="808080">
                <a:alpha val="7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228600" indent="-228600">
              <a:lnSpc>
                <a:spcPct val="90000"/>
              </a:lnSpc>
              <a:spcBef>
                <a:spcPct val="20000"/>
              </a:spcBef>
              <a:buClr>
                <a:schemeClr val="tx1"/>
              </a:buClr>
              <a:buSzPct val="60000"/>
              <a:buFont typeface="Wingdings" charset="2"/>
              <a:buChar char="u"/>
              <a:defRPr/>
            </a:pPr>
            <a:r>
              <a:rPr lang="en-US" b="1" dirty="0">
                <a:latin typeface="Arial" charset="0"/>
              </a:rPr>
              <a:t>compare common genes</a:t>
            </a:r>
          </a:p>
          <a:p>
            <a:pPr marL="577850" lvl="1" indent="-174625">
              <a:lnSpc>
                <a:spcPct val="90000"/>
              </a:lnSpc>
              <a:spcBef>
                <a:spcPct val="20000"/>
              </a:spcBef>
              <a:buClr>
                <a:schemeClr val="hlink"/>
              </a:buClr>
              <a:buSzPct val="95000"/>
              <a:buFont typeface="Wingdings" charset="2"/>
              <a:buChar char="§"/>
              <a:defRPr/>
            </a:pPr>
            <a:r>
              <a:rPr lang="en-US" sz="2000" b="1" dirty="0" err="1">
                <a:solidFill>
                  <a:srgbClr val="0F116A"/>
                </a:solidFill>
                <a:latin typeface="Arial" charset="0"/>
              </a:rPr>
              <a:t>cytochrome</a:t>
            </a:r>
            <a:r>
              <a:rPr lang="en-US" sz="2000" b="1" dirty="0">
                <a:solidFill>
                  <a:srgbClr val="0F116A"/>
                </a:solidFill>
                <a:latin typeface="Arial" charset="0"/>
              </a:rPr>
              <a:t> C (respiration)</a:t>
            </a:r>
          </a:p>
          <a:p>
            <a:pPr marL="577850" lvl="1" indent="-174625">
              <a:lnSpc>
                <a:spcPct val="90000"/>
              </a:lnSpc>
              <a:spcBef>
                <a:spcPct val="20000"/>
              </a:spcBef>
              <a:buClr>
                <a:schemeClr val="hlink"/>
              </a:buClr>
              <a:buSzPct val="95000"/>
              <a:buFont typeface="Wingdings" charset="2"/>
              <a:buChar char="§"/>
              <a:defRPr/>
            </a:pPr>
            <a:r>
              <a:rPr lang="en-US" sz="2000" b="1" dirty="0">
                <a:solidFill>
                  <a:srgbClr val="0F116A"/>
                </a:solidFill>
                <a:latin typeface="Arial" charset="0"/>
              </a:rPr>
              <a:t>hemoglobin (gas exchange)</a:t>
            </a:r>
          </a:p>
        </p:txBody>
      </p:sp>
      <p:sp>
        <p:nvSpPr>
          <p:cNvPr id="62" name="AutoShape 30">
            <a:extLst>
              <a:ext uri="{FF2B5EF4-FFF2-40B4-BE49-F238E27FC236}">
                <a16:creationId xmlns:a16="http://schemas.microsoft.com/office/drawing/2014/main" id="{FBBA0EBA-4676-376C-D55F-FA666A288F0B}"/>
              </a:ext>
            </a:extLst>
          </p:cNvPr>
          <p:cNvSpPr>
            <a:spLocks noChangeArrowheads="1"/>
          </p:cNvSpPr>
          <p:nvPr/>
        </p:nvSpPr>
        <p:spPr bwMode="auto">
          <a:xfrm flipH="1">
            <a:off x="7670800" y="673101"/>
            <a:ext cx="2914650" cy="1693863"/>
          </a:xfrm>
          <a:prstGeom prst="wedgeEllipseCallout">
            <a:avLst>
              <a:gd name="adj1" fmla="val -18157"/>
              <a:gd name="adj2" fmla="val 98356"/>
            </a:avLst>
          </a:prstGeom>
          <a:solidFill>
            <a:srgbClr val="FFEA18"/>
          </a:solidFill>
          <a:ln w="38100">
            <a:solidFill>
              <a:srgbClr val="CC0000"/>
            </a:solidFill>
            <a:miter lim="800000"/>
            <a:headEnd/>
            <a:tailEnd/>
          </a:ln>
        </p:spPr>
        <p:txBody>
          <a:bodyPr wrap="none" lIns="0" tIns="0" rIns="0" bIns="0" anchor="ct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800">
                <a:latin typeface="Comic Sans MS" panose="030F0902030302020204" pitchFamily="66" charset="0"/>
              </a:rPr>
              <a:t>The sequence in </a:t>
            </a:r>
            <a:br>
              <a:rPr lang="en-US" altLang="en-US" sz="1800">
                <a:latin typeface="Comic Sans MS" panose="030F0902030302020204" pitchFamily="66" charset="0"/>
              </a:rPr>
            </a:br>
            <a:r>
              <a:rPr lang="en-US" altLang="en-US" sz="1800">
                <a:latin typeface="Comic Sans MS" panose="030F0902030302020204" pitchFamily="66" charset="0"/>
              </a:rPr>
              <a:t>DNA &amp; proteins</a:t>
            </a:r>
            <a:br>
              <a:rPr lang="en-US" altLang="en-US" sz="1800">
                <a:latin typeface="Comic Sans MS" panose="030F0902030302020204" pitchFamily="66" charset="0"/>
              </a:rPr>
            </a:br>
            <a:r>
              <a:rPr lang="en-US" altLang="en-US" sz="1800">
                <a:latin typeface="Comic Sans MS" panose="030F0902030302020204" pitchFamily="66" charset="0"/>
              </a:rPr>
              <a:t>is a molecular</a:t>
            </a:r>
            <a:br>
              <a:rPr lang="en-US" altLang="en-US" sz="1800">
                <a:latin typeface="Comic Sans MS" panose="030F0902030302020204" pitchFamily="66" charset="0"/>
              </a:rPr>
            </a:br>
            <a:r>
              <a:rPr lang="en-US" altLang="en-US" sz="1800">
                <a:latin typeface="Comic Sans MS" panose="030F0902030302020204" pitchFamily="66" charset="0"/>
              </a:rPr>
              <a:t>record of evolutionary</a:t>
            </a:r>
            <a:br>
              <a:rPr lang="en-US" altLang="en-US" sz="1800">
                <a:latin typeface="Comic Sans MS" panose="030F0902030302020204" pitchFamily="66" charset="0"/>
              </a:rPr>
            </a:br>
            <a:r>
              <a:rPr lang="en-US" altLang="en-US" sz="1800">
                <a:latin typeface="Comic Sans MS" panose="030F0902030302020204" pitchFamily="66" charset="0"/>
              </a:rPr>
              <a:t>relationships.</a:t>
            </a:r>
          </a:p>
        </p:txBody>
      </p:sp>
      <p:sp>
        <p:nvSpPr>
          <p:cNvPr id="63" name="Rectangle 2">
            <a:extLst>
              <a:ext uri="{FF2B5EF4-FFF2-40B4-BE49-F238E27FC236}">
                <a16:creationId xmlns:a16="http://schemas.microsoft.com/office/drawing/2014/main" id="{602DE96F-45E6-CF92-05AA-34F57C66914C}"/>
              </a:ext>
            </a:extLst>
          </p:cNvPr>
          <p:cNvSpPr>
            <a:spLocks noChangeArrowheads="1"/>
          </p:cNvSpPr>
          <p:nvPr/>
        </p:nvSpPr>
        <p:spPr bwMode="auto">
          <a:xfrm>
            <a:off x="1743075" y="3048000"/>
            <a:ext cx="81534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eaLnBrk="1" hangingPunct="1">
              <a:buClr>
                <a:schemeClr val="tx1"/>
              </a:buClr>
              <a:buSzPct val="60000"/>
              <a:buFontTx/>
              <a:buNone/>
            </a:pPr>
            <a:r>
              <a:rPr lang="en-US" altLang="en-US" sz="3200">
                <a:solidFill>
                  <a:schemeClr val="tx2"/>
                </a:solidFill>
              </a:rPr>
              <a:t>-comparison of molecules from organisms for degree of similarity</a:t>
            </a:r>
          </a:p>
          <a:p>
            <a:pPr eaLnBrk="1" hangingPunct="1">
              <a:buClr>
                <a:schemeClr val="tx1"/>
              </a:buClr>
              <a:buSzPct val="60000"/>
              <a:buFontTx/>
              <a:buNone/>
            </a:pPr>
            <a:endParaRPr lang="en-US" altLang="en-US" sz="2800">
              <a:solidFill>
                <a:schemeClr val="tx2"/>
              </a:solidFill>
            </a:endParaRPr>
          </a:p>
        </p:txBody>
      </p:sp>
      <p:sp>
        <p:nvSpPr>
          <p:cNvPr id="36" name="Rectangle 2">
            <a:extLst>
              <a:ext uri="{FF2B5EF4-FFF2-40B4-BE49-F238E27FC236}">
                <a16:creationId xmlns:a16="http://schemas.microsoft.com/office/drawing/2014/main" id="{1F9B480B-A1DF-37BF-6249-AF6B4DE21D54}"/>
              </a:ext>
            </a:extLst>
          </p:cNvPr>
          <p:cNvSpPr>
            <a:spLocks noChangeArrowheads="1"/>
          </p:cNvSpPr>
          <p:nvPr/>
        </p:nvSpPr>
        <p:spPr bwMode="auto">
          <a:xfrm>
            <a:off x="1577975" y="446089"/>
            <a:ext cx="81534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eaLnBrk="1" hangingPunct="1">
              <a:buClr>
                <a:schemeClr val="tx1"/>
              </a:buClr>
              <a:buSzPct val="60000"/>
              <a:buFontTx/>
              <a:buNone/>
            </a:pPr>
            <a:r>
              <a:rPr lang="en-US" altLang="en-US" sz="3200">
                <a:solidFill>
                  <a:schemeClr val="tx2"/>
                </a:solidFill>
              </a:rPr>
              <a:t>Comparative biochemistry </a:t>
            </a:r>
          </a:p>
          <a:p>
            <a:pPr eaLnBrk="1" hangingPunct="1">
              <a:buClr>
                <a:schemeClr val="tx1"/>
              </a:buClr>
              <a:buSzPct val="60000"/>
              <a:buFontTx/>
              <a:buNone/>
            </a:pPr>
            <a:endParaRPr lang="en-US" altLang="en-US" sz="280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left)">
                                      <p:cBhvr>
                                        <p:cTn id="12" dur="500"/>
                                        <p:tgtEl>
                                          <p:spTgt spid="61"/>
                                        </p:tgtEl>
                                      </p:cBhvr>
                                    </p:animEffect>
                                  </p:childTnLst>
                                  <p:subTnLst>
                                    <p:audio>
                                      <p:cMediaNode>
                                        <p:cTn display="0" masterRel="sameClick">
                                          <p:stCondLst>
                                            <p:cond evt="begin" delay="0">
                                              <p:tn val="10"/>
                                            </p:cond>
                                          </p:stCondLst>
                                          <p:endCondLst>
                                            <p:cond evt="onStopAudio" delay="0">
                                              <p:tgtEl>
                                                <p:sldTgt/>
                                              </p:tgtEl>
                                            </p:cond>
                                          </p:endCondLst>
                                        </p:cTn>
                                        <p:tgtEl>
                                          <p:sndTgt r:embed="rId4" name="Vibro Up"/>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633911"/>
                                        </p:tgtEl>
                                        <p:attrNameLst>
                                          <p:attrName>style.visibility</p:attrName>
                                        </p:attrNameLst>
                                      </p:cBhvr>
                                      <p:to>
                                        <p:strVal val="visible"/>
                                      </p:to>
                                    </p:set>
                                    <p:animEffect transition="in" filter="wipe(right)">
                                      <p:cBhvr>
                                        <p:cTn id="17" dur="500"/>
                                        <p:tgtEl>
                                          <p:spTgt spid="633911"/>
                                        </p:tgtEl>
                                      </p:cBhvr>
                                    </p:animEffect>
                                  </p:childTnLst>
                                </p:cTn>
                              </p:par>
                            </p:childTnLst>
                          </p:cTn>
                        </p:par>
                        <p:par>
                          <p:cTn id="18" fill="hold" nodeType="afterGroup">
                            <p:stCondLst>
                              <p:cond delay="500"/>
                            </p:stCondLst>
                            <p:childTnLst>
                              <p:par>
                                <p:cTn id="19" presetID="22" presetClass="entr" presetSubtype="4" fill="hold"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wipe(down)">
                                      <p:cBhvr>
                                        <p:cTn id="21" dur="500"/>
                                        <p:tgtEl>
                                          <p:spTgt spid="64"/>
                                        </p:tgtEl>
                                      </p:cBhvr>
                                    </p:animEffect>
                                  </p:childTnLst>
                                  <p:subTnLst>
                                    <p:audio>
                                      <p:cMediaNode>
                                        <p:cTn display="0" masterRel="sameClick">
                                          <p:stCondLst>
                                            <p:cond evt="begin" delay="0">
                                              <p:tn val="19"/>
                                            </p:cond>
                                          </p:stCondLst>
                                          <p:endCondLst>
                                            <p:cond evt="onStopAudio" delay="0">
                                              <p:tgtEl>
                                                <p:sldTgt/>
                                              </p:tgtEl>
                                            </p:cond>
                                          </p:endCondLst>
                                        </p:cTn>
                                        <p:tgtEl>
                                          <p:sndTgt r:embed="rId5" name="Quack"/>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down)">
                                      <p:cBhvr>
                                        <p:cTn id="26" dur="500"/>
                                        <p:tgtEl>
                                          <p:spTgt spid="62"/>
                                        </p:tgtEl>
                                      </p:cBhvr>
                                    </p:animEffect>
                                  </p:childTnLst>
                                  <p:subTnLst>
                                    <p:audio>
                                      <p:cMediaNode>
                                        <p:cTn display="0" masterRel="sameClick">
                                          <p:stCondLst>
                                            <p:cond evt="begin" delay="0">
                                              <p:tn val="24"/>
                                            </p:cond>
                                          </p:stCondLst>
                                          <p:endCondLst>
                                            <p:cond evt="onStopAudio" delay="0">
                                              <p:tgtEl>
                                                <p:sldTgt/>
                                              </p:tgtEl>
                                            </p:cond>
                                          </p:endCondLst>
                                        </p:cTn>
                                        <p:tgtEl>
                                          <p:sndTgt r:embed="rId5" name="Quack"/>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633909"/>
                                        </p:tgtEl>
                                        <p:attrNameLst>
                                          <p:attrName>style.visibility</p:attrName>
                                        </p:attrNameLst>
                                      </p:cBhvr>
                                      <p:to>
                                        <p:strVal val="visible"/>
                                      </p:to>
                                    </p:set>
                                    <p:animEffect transition="in" filter="wipe(left)">
                                      <p:cBhvr>
                                        <p:cTn id="31" dur="500"/>
                                        <p:tgtEl>
                                          <p:spTgt spid="633909"/>
                                        </p:tgtEl>
                                      </p:cBhvr>
                                    </p:animEffect>
                                  </p:childTnLst>
                                  <p:subTnLst>
                                    <p:audio>
                                      <p:cMediaNode>
                                        <p:cTn display="0" masterRel="sameClick">
                                          <p:stCondLst>
                                            <p:cond evt="begin" delay="0">
                                              <p:tn val="29"/>
                                            </p:cond>
                                          </p:stCondLst>
                                          <p:endCondLst>
                                            <p:cond evt="onStopAudio" delay="0">
                                              <p:tgtEl>
                                                <p:sldTgt/>
                                              </p:tgtEl>
                                            </p:cond>
                                          </p:endCondLst>
                                        </p:cTn>
                                        <p:tgtEl>
                                          <p:sndTgt r:embed="rId6" name="Pong"/>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633912"/>
                                        </p:tgtEl>
                                        <p:attrNameLst>
                                          <p:attrName>style.visibility</p:attrName>
                                        </p:attrNameLst>
                                      </p:cBhvr>
                                      <p:to>
                                        <p:strVal val="visible"/>
                                      </p:to>
                                    </p:set>
                                    <p:animEffect transition="in" filter="wipe(right)">
                                      <p:cBhvr>
                                        <p:cTn id="36" dur="500"/>
                                        <p:tgtEl>
                                          <p:spTgt spid="633912"/>
                                        </p:tgtEl>
                                      </p:cBhvr>
                                    </p:animEffect>
                                  </p:childTnLst>
                                  <p:subTnLst>
                                    <p:audio>
                                      <p:cMediaNode>
                                        <p:cTn display="0" masterRel="sameClick">
                                          <p:stCondLst>
                                            <p:cond evt="begin" delay="0">
                                              <p:tn val="34"/>
                                            </p:cond>
                                          </p:stCondLst>
                                          <p:endCondLst>
                                            <p:cond evt="onStopAudio" delay="0">
                                              <p:tgtEl>
                                                <p:sldTgt/>
                                              </p:tgtEl>
                                            </p:cond>
                                          </p:endCondLst>
                                        </p:cTn>
                                        <p:tgtEl>
                                          <p:sndTgt r:embed="rId5" name="Quack"/>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autoUpdateAnimBg="0"/>
      <p:bldP spid="633912" grpId="0" animBg="1" autoUpdateAnimBg="0"/>
      <p:bldP spid="61" grpId="0" animBg="1" autoUpdateAnimBg="0"/>
      <p:bldP spid="633909" grpId="0" animBg="1" autoUpdateAnimBg="0"/>
      <p:bldP spid="62" grpId="0" animBg="1" autoUpdateAnimBg="0"/>
      <p:bldP spid="63" grpId="0"/>
      <p:bldP spid="3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Entrance task</a:t>
            </a:r>
          </a:p>
        </p:txBody>
      </p:sp>
      <p:sp>
        <p:nvSpPr>
          <p:cNvPr id="3" name="Content Placeholder 2"/>
          <p:cNvSpPr>
            <a:spLocks noGrp="1"/>
          </p:cNvSpPr>
          <p:nvPr>
            <p:ph idx="1"/>
          </p:nvPr>
        </p:nvSpPr>
        <p:spPr/>
        <p:txBody>
          <a:bodyPr/>
          <a:lstStyle/>
          <a:p>
            <a:r>
              <a:rPr lang="en-US" dirty="0"/>
              <a:t>Write a short explanation regarding </a:t>
            </a:r>
            <a:r>
              <a:rPr lang="en-US" i="1" dirty="0"/>
              <a:t>how variation relates to evolutionary change in a population.  </a:t>
            </a:r>
          </a:p>
        </p:txBody>
      </p:sp>
    </p:spTree>
    <p:extLst>
      <p:ext uri="{BB962C8B-B14F-4D97-AF65-F5344CB8AC3E}">
        <p14:creationId xmlns:p14="http://schemas.microsoft.com/office/powerpoint/2010/main" val="3072394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Natural selection</a:t>
            </a:r>
          </a:p>
        </p:txBody>
      </p:sp>
      <p:sp>
        <p:nvSpPr>
          <p:cNvPr id="3" name="Content Placeholder 2"/>
          <p:cNvSpPr>
            <a:spLocks noGrp="1"/>
          </p:cNvSpPr>
          <p:nvPr>
            <p:ph idx="1"/>
          </p:nvPr>
        </p:nvSpPr>
        <p:spPr/>
        <p:txBody>
          <a:bodyPr/>
          <a:lstStyle/>
          <a:p>
            <a:r>
              <a:rPr lang="en-GB" dirty="0"/>
              <a:t>Stated clearly: </a:t>
            </a:r>
            <a:r>
              <a:rPr lang="en-GB" dirty="0">
                <a:hlinkClick r:id="rId2"/>
              </a:rPr>
              <a:t>https://www.youtube.com/watch?v=0SCjhI86grU</a:t>
            </a:r>
            <a:endParaRPr lang="en-GB" dirty="0"/>
          </a:p>
          <a:p>
            <a:endParaRPr lang="en-GB" dirty="0"/>
          </a:p>
          <a:p>
            <a:r>
              <a:rPr lang="en-GB" dirty="0"/>
              <a:t>Peppered moths</a:t>
            </a:r>
          </a:p>
          <a:p>
            <a:r>
              <a:rPr lang="en-GB" u="sng" dirty="0">
                <a:hlinkClick r:id="rId3"/>
              </a:rPr>
              <a:t>http://peppermoths.weebly.com/</a:t>
            </a:r>
            <a:endParaRPr lang="en-GB" dirty="0"/>
          </a:p>
          <a:p>
            <a:r>
              <a:rPr lang="en-GB" dirty="0">
                <a:hlinkClick r:id="rId4"/>
              </a:rPr>
              <a:t>https://www.youtube.com/watch?v=etsjB-6u-6w</a:t>
            </a:r>
            <a:endParaRPr lang="en-GB" dirty="0"/>
          </a:p>
          <a:p>
            <a:endParaRPr lang="en-GB" dirty="0"/>
          </a:p>
        </p:txBody>
      </p:sp>
    </p:spTree>
    <p:extLst>
      <p:ext uri="{BB962C8B-B14F-4D97-AF65-F5344CB8AC3E}">
        <p14:creationId xmlns:p14="http://schemas.microsoft.com/office/powerpoint/2010/main" val="1627086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18058"/>
          </a:xfrm>
        </p:spPr>
        <p:txBody>
          <a:bodyPr>
            <a:normAutofit fontScale="90000"/>
          </a:bodyPr>
          <a:lstStyle/>
          <a:p>
            <a:r>
              <a:rPr lang="en-GB" dirty="0"/>
              <a:t>Natural selection</a:t>
            </a:r>
          </a:p>
        </p:txBody>
      </p:sp>
      <p:sp>
        <p:nvSpPr>
          <p:cNvPr id="3" name="Content Placeholder 2"/>
          <p:cNvSpPr>
            <a:spLocks noGrp="1"/>
          </p:cNvSpPr>
          <p:nvPr>
            <p:ph idx="1"/>
          </p:nvPr>
        </p:nvSpPr>
        <p:spPr>
          <a:xfrm>
            <a:off x="1981200" y="692697"/>
            <a:ext cx="8229600" cy="5433467"/>
          </a:xfrm>
        </p:spPr>
        <p:txBody>
          <a:bodyPr>
            <a:normAutofit lnSpcReduction="10000"/>
          </a:bodyPr>
          <a:lstStyle/>
          <a:p>
            <a:pPr marL="0" indent="0">
              <a:buNone/>
            </a:pPr>
            <a:r>
              <a:rPr lang="en-GB" dirty="0"/>
              <a:t>Darwin observed: </a:t>
            </a:r>
          </a:p>
          <a:p>
            <a:r>
              <a:rPr lang="en-GB" dirty="0"/>
              <a:t>Species produce far more offspring than the environment can support, yet population size stays stable</a:t>
            </a:r>
          </a:p>
          <a:p>
            <a:r>
              <a:rPr lang="en-GB" dirty="0"/>
              <a:t>Species vary, some of it is inherited</a:t>
            </a:r>
          </a:p>
          <a:p>
            <a:pPr marL="0" indent="0">
              <a:buNone/>
            </a:pPr>
            <a:r>
              <a:rPr lang="en-GB" dirty="0"/>
              <a:t>He concluded: </a:t>
            </a:r>
          </a:p>
          <a:p>
            <a:r>
              <a:rPr lang="en-GB" dirty="0"/>
              <a:t>That means that there is struggle for survival</a:t>
            </a:r>
          </a:p>
          <a:p>
            <a:r>
              <a:rPr lang="en-GB" dirty="0"/>
              <a:t>The individuals with the most favourable characteristics, survive, and reproduce, passing on their favourable alleles</a:t>
            </a:r>
          </a:p>
          <a:p>
            <a:r>
              <a:rPr lang="en-GB" dirty="0"/>
              <a:t>Over many generations, a species becomes well adapted/fit  to its environment</a:t>
            </a:r>
          </a:p>
          <a:p>
            <a:endParaRPr lang="en-GB" dirty="0"/>
          </a:p>
        </p:txBody>
      </p:sp>
    </p:spTree>
    <p:extLst>
      <p:ext uri="{BB962C8B-B14F-4D97-AF65-F5344CB8AC3E}">
        <p14:creationId xmlns:p14="http://schemas.microsoft.com/office/powerpoint/2010/main" val="224174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Changing environment…</a:t>
            </a:r>
          </a:p>
        </p:txBody>
      </p:sp>
      <p:sp>
        <p:nvSpPr>
          <p:cNvPr id="3" name="Content Placeholder 2"/>
          <p:cNvSpPr>
            <a:spLocks noGrp="1"/>
          </p:cNvSpPr>
          <p:nvPr>
            <p:ph idx="1"/>
          </p:nvPr>
        </p:nvSpPr>
        <p:spPr/>
        <p:txBody>
          <a:bodyPr/>
          <a:lstStyle/>
          <a:p>
            <a:r>
              <a:rPr lang="en-GB" b="1" dirty="0"/>
              <a:t>Selection pressure </a:t>
            </a:r>
            <a:r>
              <a:rPr lang="en-GB" dirty="0"/>
              <a:t>from the environment could change… meaning what is “fit” at one time may be detrimental or neutral at another time. </a:t>
            </a:r>
          </a:p>
          <a:p>
            <a:r>
              <a:rPr lang="en-GB" dirty="0"/>
              <a:t>However, the environment does not need to change for a population to evolve as the variation can be acted upon over generations in the same environment</a:t>
            </a:r>
          </a:p>
        </p:txBody>
      </p:sp>
    </p:spTree>
    <p:extLst>
      <p:ext uri="{BB962C8B-B14F-4D97-AF65-F5344CB8AC3E}">
        <p14:creationId xmlns:p14="http://schemas.microsoft.com/office/powerpoint/2010/main" val="252662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Adaptation</a:t>
            </a:r>
          </a:p>
        </p:txBody>
      </p:sp>
      <p:sp>
        <p:nvSpPr>
          <p:cNvPr id="3" name="Content Placeholder 2"/>
          <p:cNvSpPr>
            <a:spLocks noGrp="1"/>
          </p:cNvSpPr>
          <p:nvPr>
            <p:ph idx="1"/>
          </p:nvPr>
        </p:nvSpPr>
        <p:spPr>
          <a:xfrm>
            <a:off x="609600" y="1600201"/>
            <a:ext cx="6134472" cy="4525963"/>
          </a:xfrm>
        </p:spPr>
        <p:txBody>
          <a:bodyPr>
            <a:normAutofit/>
          </a:bodyPr>
          <a:lstStyle/>
          <a:p>
            <a:r>
              <a:rPr lang="en-US" sz="2400" dirty="0"/>
              <a:t>Important word in the context of evolution</a:t>
            </a:r>
          </a:p>
          <a:p>
            <a:r>
              <a:rPr lang="en-US" sz="2400" dirty="0"/>
              <a:t>Refers to traits that confer a survival advantage to organisms …such as </a:t>
            </a:r>
          </a:p>
          <a:p>
            <a:pPr lvl="1"/>
            <a:r>
              <a:rPr lang="en-US" dirty="0"/>
              <a:t>camouflage for peppered moths or stick bugs</a:t>
            </a:r>
          </a:p>
          <a:p>
            <a:pPr lvl="1"/>
            <a:r>
              <a:rPr lang="en-US" dirty="0"/>
              <a:t>sharp claws for eagles </a:t>
            </a:r>
          </a:p>
          <a:p>
            <a:pPr lvl="1"/>
            <a:r>
              <a:rPr lang="en-US" dirty="0"/>
              <a:t>strong jaw muscles for lions</a:t>
            </a:r>
          </a:p>
          <a:p>
            <a:r>
              <a:rPr lang="en-US" sz="2400" dirty="0"/>
              <a:t>Brainstorm a list of at least 5 addition animal adaptations – and provide a brief explanation for each as to how it helps with survival</a:t>
            </a:r>
          </a:p>
          <a:p>
            <a:endParaRPr lang="en-US" dirty="0"/>
          </a:p>
        </p:txBody>
      </p:sp>
      <p:pic>
        <p:nvPicPr>
          <p:cNvPr id="2050" name="Picture 2" descr="Image result for eagle cla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8088" y="1196752"/>
            <a:ext cx="432048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ion on neck of 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088" y="4581129"/>
            <a:ext cx="3810000" cy="249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43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Natural Selection experiment</a:t>
            </a:r>
          </a:p>
        </p:txBody>
      </p:sp>
      <p:sp>
        <p:nvSpPr>
          <p:cNvPr id="3" name="Content Placeholder 2"/>
          <p:cNvSpPr>
            <a:spLocks noGrp="1"/>
          </p:cNvSpPr>
          <p:nvPr>
            <p:ph idx="1"/>
          </p:nvPr>
        </p:nvSpPr>
        <p:spPr/>
        <p:txBody>
          <a:bodyPr/>
          <a:lstStyle/>
          <a:p>
            <a:r>
              <a:rPr lang="en-GB" dirty="0"/>
              <a:t>Handout. Exploration. </a:t>
            </a:r>
          </a:p>
          <a:p>
            <a:r>
              <a:rPr lang="en-GB" dirty="0"/>
              <a:t>Design own experiment. </a:t>
            </a:r>
          </a:p>
        </p:txBody>
      </p:sp>
    </p:spTree>
    <p:extLst>
      <p:ext uri="{BB962C8B-B14F-4D97-AF65-F5344CB8AC3E}">
        <p14:creationId xmlns:p14="http://schemas.microsoft.com/office/powerpoint/2010/main" val="11434163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Entrance task</a:t>
            </a:r>
          </a:p>
        </p:txBody>
      </p:sp>
      <p:sp>
        <p:nvSpPr>
          <p:cNvPr id="3" name="Content Placeholder 2"/>
          <p:cNvSpPr>
            <a:spLocks noGrp="1"/>
          </p:cNvSpPr>
          <p:nvPr>
            <p:ph idx="1"/>
          </p:nvPr>
        </p:nvSpPr>
        <p:spPr/>
        <p:txBody>
          <a:bodyPr/>
          <a:lstStyle/>
          <a:p>
            <a:r>
              <a:rPr lang="en-US" dirty="0"/>
              <a:t>Using the classical example of cheetah speed, explain how natural selection could lead to an increase in running speed over time. </a:t>
            </a:r>
          </a:p>
          <a:p>
            <a:pPr marL="457200" lvl="1" indent="0">
              <a:buNone/>
            </a:pPr>
            <a:r>
              <a:rPr lang="en-US" dirty="0"/>
              <a:t>(make sure your answer references 1.variation, 2.struggle for survival, 3.adjustment of the </a:t>
            </a:r>
            <a:r>
              <a:rPr lang="en-US"/>
              <a:t>population over time)</a:t>
            </a:r>
            <a:endParaRPr lang="en-US" dirty="0"/>
          </a:p>
        </p:txBody>
      </p:sp>
    </p:spTree>
    <p:extLst>
      <p:ext uri="{BB962C8B-B14F-4D97-AF65-F5344CB8AC3E}">
        <p14:creationId xmlns:p14="http://schemas.microsoft.com/office/powerpoint/2010/main" val="1952569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0" y="0"/>
            <a:ext cx="9144000" cy="1143000"/>
          </a:xfrm>
        </p:spPr>
        <p:txBody>
          <a:bodyPr/>
          <a:lstStyle/>
          <a:p>
            <a:r>
              <a:rPr lang="en-GB" altLang="en-US" sz="4000" dirty="0">
                <a:latin typeface="Arial" panose="020B0604020202020204" pitchFamily="34" charset="0"/>
                <a:cs typeface="Arial" panose="020B0604020202020204" pitchFamily="34" charset="0"/>
              </a:rPr>
              <a:t>Population</a:t>
            </a:r>
          </a:p>
        </p:txBody>
      </p:sp>
      <p:sp>
        <p:nvSpPr>
          <p:cNvPr id="69635" name="Rectangle 3"/>
          <p:cNvSpPr>
            <a:spLocks noGrp="1" noChangeArrowheads="1"/>
          </p:cNvSpPr>
          <p:nvPr>
            <p:ph type="body" sz="half" idx="4294967295"/>
          </p:nvPr>
        </p:nvSpPr>
        <p:spPr>
          <a:xfrm>
            <a:off x="0" y="5659290"/>
            <a:ext cx="6481763" cy="785812"/>
          </a:xfrm>
          <a:solidFill>
            <a:schemeClr val="bg1"/>
          </a:solidFill>
        </p:spPr>
        <p:txBody>
          <a:bodyPr>
            <a:normAutofit/>
          </a:bodyPr>
          <a:lstStyle/>
          <a:p>
            <a:pPr marL="0" indent="0" algn="ctr">
              <a:lnSpc>
                <a:spcPct val="90000"/>
              </a:lnSpc>
              <a:buNone/>
            </a:pPr>
            <a:r>
              <a:rPr lang="en-US" altLang="en-US" sz="2400" dirty="0">
                <a:latin typeface="Arial" panose="020B0604020202020204" pitchFamily="34" charset="0"/>
                <a:cs typeface="Arial" panose="020B0604020202020204" pitchFamily="34" charset="0"/>
              </a:rPr>
              <a:t>A group of organisms of the same species who live in the same area at the same time.</a:t>
            </a:r>
          </a:p>
        </p:txBody>
      </p:sp>
      <p:pic>
        <p:nvPicPr>
          <p:cNvPr id="69636" name="Picture 4" descr="320562-King-Penguins-Galor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706" y="914723"/>
            <a:ext cx="6478587" cy="43195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B6A96ED6-9166-5D00-622C-67BCF6CBA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6706" y="96838"/>
            <a:ext cx="8074025" cy="5419725"/>
          </a:xfrm>
          <a:prstGeom prst="rect">
            <a:avLst/>
          </a:prstGeom>
          <a:noFill/>
          <a:ln>
            <a:noFill/>
          </a:ln>
          <a:effectLst/>
          <a:extLst>
            <a:ext uri="{909E8E84-426E-40DD-AFC4-6F175D3DCCD1}">
              <a14:hiddenFill xmlns:a14="http://schemas.microsoft.com/office/drawing/2010/main">
                <a:solidFill>
                  <a:srgbClr val="FFEA1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39" y="-71367"/>
            <a:ext cx="10515600" cy="1325563"/>
          </a:xfrm>
        </p:spPr>
        <p:txBody>
          <a:bodyPr/>
          <a:lstStyle/>
          <a:p>
            <a:r>
              <a:rPr lang="en-GB" dirty="0"/>
              <a:t>Speciation is….</a:t>
            </a:r>
          </a:p>
        </p:txBody>
      </p:sp>
      <p:sp>
        <p:nvSpPr>
          <p:cNvPr id="3" name="Content Placeholder 2"/>
          <p:cNvSpPr>
            <a:spLocks noGrp="1"/>
          </p:cNvSpPr>
          <p:nvPr>
            <p:ph idx="1"/>
          </p:nvPr>
        </p:nvSpPr>
        <p:spPr>
          <a:xfrm>
            <a:off x="838200" y="950981"/>
            <a:ext cx="10515600" cy="4351338"/>
          </a:xfrm>
        </p:spPr>
        <p:txBody>
          <a:bodyPr/>
          <a:lstStyle/>
          <a:p>
            <a:pPr marL="0" indent="0">
              <a:buNone/>
            </a:pPr>
            <a:r>
              <a:rPr lang="en-GB" dirty="0"/>
              <a:t>The process in which a single population or species branches into separate groups that are no longer reproductively compatible. </a:t>
            </a:r>
          </a:p>
        </p:txBody>
      </p:sp>
      <p:pic>
        <p:nvPicPr>
          <p:cNvPr id="1026" name="Picture 2" descr="Bear Evolution 101 | The Whisker Chronicles">
            <a:extLst>
              <a:ext uri="{FF2B5EF4-FFF2-40B4-BE49-F238E27FC236}">
                <a16:creationId xmlns:a16="http://schemas.microsoft.com/office/drawing/2014/main" id="{77609691-ED25-512B-8C92-7018DC013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839" y="2066682"/>
            <a:ext cx="5918200" cy="448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09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8400"/>
            <a:ext cx="8229600" cy="1143000"/>
          </a:xfrm>
        </p:spPr>
        <p:txBody>
          <a:bodyPr/>
          <a:lstStyle/>
          <a:p>
            <a:r>
              <a:rPr lang="en-GB" dirty="0"/>
              <a:t>Speciation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8" y="980729"/>
            <a:ext cx="8194378" cy="5137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14421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4" descr="slide4.jpg">
            <a:extLst>
              <a:ext uri="{FF2B5EF4-FFF2-40B4-BE49-F238E27FC236}">
                <a16:creationId xmlns:a16="http://schemas.microsoft.com/office/drawing/2014/main" id="{26F17D92-E608-E35C-374E-256C0A6D35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80817" y="2684917"/>
            <a:ext cx="4037012"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421EE915-E343-D018-0085-9B2D79E45B59}"/>
              </a:ext>
            </a:extLst>
          </p:cNvPr>
          <p:cNvSpPr>
            <a:spLocks noGrp="1" noChangeArrowheads="1"/>
          </p:cNvSpPr>
          <p:nvPr>
            <p:ph type="title"/>
          </p:nvPr>
        </p:nvSpPr>
        <p:spPr>
          <a:xfrm>
            <a:off x="511628" y="435429"/>
            <a:ext cx="8432800" cy="762000"/>
          </a:xfrm>
        </p:spPr>
        <p:txBody>
          <a:bodyPr/>
          <a:lstStyle/>
          <a:p>
            <a:pPr eaLnBrk="1" hangingPunct="1"/>
            <a:r>
              <a:rPr lang="en-US" altLang="en-US" sz="3200" dirty="0">
                <a:ea typeface="ＭＳ Ｐゴシック" panose="020B0600070205080204" pitchFamily="34" charset="-128"/>
              </a:rPr>
              <a:t>How do new species originate?</a:t>
            </a:r>
          </a:p>
        </p:txBody>
      </p:sp>
      <p:sp>
        <p:nvSpPr>
          <p:cNvPr id="408580" name="Rectangle 4" descr="Rectangle: Click to edit Master text styles&#10;Second level&#10;Third level&#10;Fourth level&#10;Fifth level">
            <a:extLst>
              <a:ext uri="{FF2B5EF4-FFF2-40B4-BE49-F238E27FC236}">
                <a16:creationId xmlns:a16="http://schemas.microsoft.com/office/drawing/2014/main" id="{4F928BC7-6E22-8DF8-630B-4897D5DB4696}"/>
              </a:ext>
            </a:extLst>
          </p:cNvPr>
          <p:cNvSpPr>
            <a:spLocks noGrp="1" noChangeArrowheads="1"/>
          </p:cNvSpPr>
          <p:nvPr>
            <p:ph type="body" idx="1"/>
          </p:nvPr>
        </p:nvSpPr>
        <p:spPr>
          <a:xfrm>
            <a:off x="728209" y="1545772"/>
            <a:ext cx="8437562" cy="5486400"/>
          </a:xfrm>
        </p:spPr>
        <p:txBody>
          <a:bodyPr/>
          <a:lstStyle/>
          <a:p>
            <a:pPr eaLnBrk="1" hangingPunct="1">
              <a:lnSpc>
                <a:spcPct val="90000"/>
              </a:lnSpc>
            </a:pPr>
            <a:r>
              <a:rPr lang="en-US" altLang="en-US" dirty="0">
                <a:ea typeface="ＭＳ Ｐゴシック" panose="020B0600070205080204" pitchFamily="34" charset="-128"/>
              </a:rPr>
              <a:t>Populations must become </a:t>
            </a:r>
            <a:r>
              <a:rPr lang="en-US" altLang="en-US" u="sng" dirty="0">
                <a:solidFill>
                  <a:srgbClr val="CC0000"/>
                </a:solidFill>
                <a:ea typeface="ＭＳ Ｐゴシック" panose="020B0600070205080204" pitchFamily="34" charset="-128"/>
              </a:rPr>
              <a:t>isolated</a:t>
            </a:r>
            <a:endParaRPr lang="en-US" altLang="en-US" dirty="0">
              <a:ea typeface="ＭＳ Ｐゴシック" panose="020B0600070205080204" pitchFamily="34" charset="-128"/>
            </a:endParaRPr>
          </a:p>
          <a:p>
            <a:pPr lvl="2" eaLnBrk="1" hangingPunct="1">
              <a:lnSpc>
                <a:spcPct val="90000"/>
              </a:lnSpc>
            </a:pPr>
            <a:r>
              <a:rPr lang="en-US" altLang="en-US" u="sng" dirty="0">
                <a:solidFill>
                  <a:srgbClr val="CC0000"/>
                </a:solidFill>
                <a:ea typeface="ＭＳ Ｐゴシック" panose="020B0600070205080204" pitchFamily="34" charset="-128"/>
              </a:rPr>
              <a:t>geographically isolated </a:t>
            </a:r>
          </a:p>
          <a:p>
            <a:pPr lvl="2" eaLnBrk="1" hangingPunct="1">
              <a:lnSpc>
                <a:spcPct val="90000"/>
              </a:lnSpc>
            </a:pPr>
            <a:r>
              <a:rPr lang="en-US" altLang="en-US" u="sng" dirty="0">
                <a:solidFill>
                  <a:srgbClr val="CC0000"/>
                </a:solidFill>
                <a:ea typeface="ＭＳ Ｐゴシック" panose="020B0600070205080204" pitchFamily="34" charset="-128"/>
              </a:rPr>
              <a:t>reproductively isolated</a:t>
            </a:r>
          </a:p>
          <a:p>
            <a:pPr lvl="1" eaLnBrk="1" hangingPunct="1">
              <a:lnSpc>
                <a:spcPct val="90000"/>
              </a:lnSpc>
            </a:pPr>
            <a:r>
              <a:rPr lang="en-US" altLang="en-US" dirty="0">
                <a:ea typeface="ＭＳ Ｐゴシック" panose="020B0600070205080204" pitchFamily="34" charset="-128"/>
              </a:rPr>
              <a:t>isolated populations </a:t>
            </a:r>
            <a:r>
              <a:rPr lang="en-US" altLang="en-US" u="sng" dirty="0">
                <a:solidFill>
                  <a:srgbClr val="CC0000"/>
                </a:solidFill>
                <a:ea typeface="ＭＳ Ｐゴシック" panose="020B0600070205080204" pitchFamily="34" charset="-128"/>
              </a:rPr>
              <a:t>evolve independently</a:t>
            </a:r>
            <a:endParaRPr lang="en-US" altLang="en-US" dirty="0">
              <a:ea typeface="ＭＳ Ｐゴシック" panose="020B0600070205080204" pitchFamily="34" charset="-128"/>
            </a:endParaRPr>
          </a:p>
          <a:p>
            <a:pPr eaLnBrk="1" hangingPunct="1">
              <a:lnSpc>
                <a:spcPct val="90000"/>
              </a:lnSpc>
            </a:pPr>
            <a:r>
              <a:rPr lang="en-US" altLang="en-US" dirty="0">
                <a:ea typeface="ＭＳ Ｐゴシック" panose="020B0600070205080204" pitchFamily="34" charset="-128"/>
              </a:rPr>
              <a:t>After sufficient time, the two groups will no longer be reproductively compatible with one another – and will be considered separate species.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8580">
                                            <p:txEl>
                                              <p:pRg st="1" end="1"/>
                                            </p:txEl>
                                          </p:spTgt>
                                        </p:tgtEl>
                                        <p:attrNameLst>
                                          <p:attrName>style.visibility</p:attrName>
                                        </p:attrNameLst>
                                      </p:cBhvr>
                                      <p:to>
                                        <p:strVal val="visible"/>
                                      </p:to>
                                    </p:set>
                                    <p:anim calcmode="lin" valueType="num">
                                      <p:cBhvr additive="base">
                                        <p:cTn id="7" dur="500" fill="hold"/>
                                        <p:tgtEl>
                                          <p:spTgt spid="408580">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858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08580">
                                            <p:txEl>
                                              <p:pRg st="2" end="2"/>
                                            </p:txEl>
                                          </p:spTgt>
                                        </p:tgtEl>
                                        <p:attrNameLst>
                                          <p:attrName>style.visibility</p:attrName>
                                        </p:attrNameLst>
                                      </p:cBhvr>
                                      <p:to>
                                        <p:strVal val="visible"/>
                                      </p:to>
                                    </p:set>
                                    <p:anim calcmode="lin" valueType="num">
                                      <p:cBhvr additive="base">
                                        <p:cTn id="13" dur="500" fill="hold"/>
                                        <p:tgtEl>
                                          <p:spTgt spid="40858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858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08580">
                                            <p:txEl>
                                              <p:pRg st="3" end="3"/>
                                            </p:txEl>
                                          </p:spTgt>
                                        </p:tgtEl>
                                        <p:attrNameLst>
                                          <p:attrName>style.visibility</p:attrName>
                                        </p:attrNameLst>
                                      </p:cBhvr>
                                      <p:to>
                                        <p:strVal val="visible"/>
                                      </p:to>
                                    </p:set>
                                    <p:anim calcmode="lin" valueType="num">
                                      <p:cBhvr additive="base">
                                        <p:cTn id="19" dur="500" fill="hold"/>
                                        <p:tgtEl>
                                          <p:spTgt spid="40858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8580">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08580">
                                            <p:txEl>
                                              <p:pRg st="4" end="4"/>
                                            </p:txEl>
                                          </p:spTgt>
                                        </p:tgtEl>
                                        <p:attrNameLst>
                                          <p:attrName>style.visibility</p:attrName>
                                        </p:attrNameLst>
                                      </p:cBhvr>
                                      <p:to>
                                        <p:strVal val="visible"/>
                                      </p:to>
                                    </p:set>
                                    <p:anim calcmode="lin" valueType="num">
                                      <p:cBhvr additive="base">
                                        <p:cTn id="25" dur="500" fill="hold"/>
                                        <p:tgtEl>
                                          <p:spTgt spid="40858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8580">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0"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evolution zez1">
            <a:extLst>
              <a:ext uri="{FF2B5EF4-FFF2-40B4-BE49-F238E27FC236}">
                <a16:creationId xmlns:a16="http://schemas.microsoft.com/office/drawing/2014/main" id="{B4B1D888-B471-894D-9032-A43310DD0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1927226"/>
            <a:ext cx="5694363"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AutoShape 4">
            <a:extLst>
              <a:ext uri="{FF2B5EF4-FFF2-40B4-BE49-F238E27FC236}">
                <a16:creationId xmlns:a16="http://schemas.microsoft.com/office/drawing/2014/main" id="{3CB92242-1069-BE56-9B93-CC7072D11754}"/>
              </a:ext>
            </a:extLst>
          </p:cNvPr>
          <p:cNvSpPr>
            <a:spLocks noChangeArrowheads="1"/>
          </p:cNvSpPr>
          <p:nvPr/>
        </p:nvSpPr>
        <p:spPr bwMode="auto">
          <a:xfrm>
            <a:off x="7010400" y="1927225"/>
            <a:ext cx="3505200" cy="2133600"/>
          </a:xfrm>
          <a:prstGeom prst="wedgeEllipseCallout">
            <a:avLst>
              <a:gd name="adj1" fmla="val -56931"/>
              <a:gd name="adj2" fmla="val 43898"/>
            </a:avLst>
          </a:prstGeom>
          <a:solidFill>
            <a:schemeClr val="bg2"/>
          </a:solidFill>
          <a:ln w="38100">
            <a:solidFill>
              <a:srgbClr val="000000"/>
            </a:solidFill>
            <a:miter lim="800000"/>
            <a:headEnd/>
            <a:tailEnd/>
          </a:ln>
        </p:spPr>
        <p:txBody>
          <a:bodyPr wrap="none" anchor="ct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2400"/>
              <a:t>Mom, Dad…</a:t>
            </a:r>
          </a:p>
          <a:p>
            <a:pPr algn="ctr">
              <a:spcBef>
                <a:spcPct val="0"/>
              </a:spcBef>
              <a:buClrTx/>
              <a:buSzTx/>
              <a:buFontTx/>
              <a:buNone/>
            </a:pPr>
            <a:r>
              <a:rPr lang="en-US" altLang="en-US" sz="2400"/>
              <a:t>There’s something </a:t>
            </a:r>
            <a:br>
              <a:rPr lang="en-US" altLang="en-US" sz="2400"/>
            </a:br>
            <a:r>
              <a:rPr lang="en-US" altLang="en-US" sz="2400"/>
              <a:t>you need to know…</a:t>
            </a:r>
          </a:p>
          <a:p>
            <a:pPr algn="ctr">
              <a:spcBef>
                <a:spcPct val="0"/>
              </a:spcBef>
              <a:buClrTx/>
              <a:buSzTx/>
              <a:buFontTx/>
              <a:buNone/>
            </a:pPr>
            <a:r>
              <a:rPr lang="en-US" altLang="en-US" sz="2400">
                <a:solidFill>
                  <a:srgbClr val="CC0000"/>
                </a:solidFill>
              </a:rPr>
              <a:t>I’m a MAMMAL!</a:t>
            </a:r>
            <a:endParaRPr lang="en-US" altLang="en-US" sz="2400"/>
          </a:p>
        </p:txBody>
      </p:sp>
      <p:sp>
        <p:nvSpPr>
          <p:cNvPr id="6148" name="Rectangle 5">
            <a:extLst>
              <a:ext uri="{FF2B5EF4-FFF2-40B4-BE49-F238E27FC236}">
                <a16:creationId xmlns:a16="http://schemas.microsoft.com/office/drawing/2014/main" id="{A4E55AC8-D0D9-CB26-C27B-C426005D3C61}"/>
              </a:ext>
            </a:extLst>
          </p:cNvPr>
          <p:cNvSpPr>
            <a:spLocks noChangeArrowheads="1"/>
          </p:cNvSpPr>
          <p:nvPr/>
        </p:nvSpPr>
        <p:spPr bwMode="auto">
          <a:xfrm>
            <a:off x="2212975" y="1139825"/>
            <a:ext cx="50307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lgn="l">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lgn="l">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lgn="l">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lgn="l">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3600">
                <a:solidFill>
                  <a:schemeClr val="tx2"/>
                </a:solidFill>
              </a:rPr>
              <a:t>Evolution:  Speciation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0" y="0"/>
            <a:ext cx="9144000" cy="1143000"/>
          </a:xfrm>
        </p:spPr>
        <p:txBody>
          <a:bodyPr/>
          <a:lstStyle/>
          <a:p>
            <a:r>
              <a:rPr lang="en-GB" altLang="en-US" sz="4000" dirty="0">
                <a:latin typeface="Arial" panose="020B0604020202020204" pitchFamily="34" charset="0"/>
                <a:cs typeface="Arial" panose="020B0604020202020204" pitchFamily="34" charset="0"/>
              </a:rPr>
              <a:t>Community</a:t>
            </a:r>
          </a:p>
        </p:txBody>
      </p:sp>
      <p:sp>
        <p:nvSpPr>
          <p:cNvPr id="68611" name="Rectangle 3"/>
          <p:cNvSpPr>
            <a:spLocks noGrp="1" noChangeArrowheads="1"/>
          </p:cNvSpPr>
          <p:nvPr>
            <p:ph type="body" sz="half" idx="4294967295"/>
          </p:nvPr>
        </p:nvSpPr>
        <p:spPr>
          <a:xfrm>
            <a:off x="0" y="5516563"/>
            <a:ext cx="6769100" cy="785812"/>
          </a:xfrm>
          <a:solidFill>
            <a:schemeClr val="bg1"/>
          </a:solidFill>
        </p:spPr>
        <p:txBody>
          <a:bodyPr/>
          <a:lstStyle/>
          <a:p>
            <a:pPr marL="0" indent="0" algn="ctr">
              <a:lnSpc>
                <a:spcPct val="90000"/>
              </a:lnSpc>
              <a:buNone/>
            </a:pPr>
            <a:r>
              <a:rPr lang="en-US" altLang="en-US" sz="2400" dirty="0">
                <a:latin typeface="Arial" panose="020B0604020202020204" pitchFamily="34" charset="0"/>
                <a:cs typeface="Arial" panose="020B0604020202020204" pitchFamily="34" charset="0"/>
              </a:rPr>
              <a:t>A group of populations living and interacting with each other in an area.</a:t>
            </a:r>
          </a:p>
        </p:txBody>
      </p:sp>
      <p:pic>
        <p:nvPicPr>
          <p:cNvPr id="68612" name="Picture 4" descr="killer_pengu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1" y="1052514"/>
            <a:ext cx="6748463" cy="4319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EF64791D-E7B6-B69C-DC7D-85770C3402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5725" y="1614488"/>
            <a:ext cx="4400550" cy="3286125"/>
          </a:xfrm>
          <a:prstGeom prst="rect">
            <a:avLst/>
          </a:prstGeom>
          <a:noFill/>
          <a:ln>
            <a:noFill/>
          </a:ln>
          <a:effectLst>
            <a:outerShdw dist="35921" dir="2700000" algn="ctr" rotWithShape="0">
              <a:srgbClr val="191919"/>
            </a:outerShdw>
          </a:effectLst>
          <a:extLst>
            <a:ext uri="{909E8E84-426E-40DD-AFC4-6F175D3DCCD1}">
              <a14:hiddenFill xmlns:a14="http://schemas.microsoft.com/office/drawing/2010/main">
                <a:solidFill>
                  <a:srgbClr val="FFEA18"/>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a:extLst>
              <a:ext uri="{FF2B5EF4-FFF2-40B4-BE49-F238E27FC236}">
                <a16:creationId xmlns:a16="http://schemas.microsoft.com/office/drawing/2014/main" id="{C03D421B-49B2-6267-B9BD-B778933A1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875" t="4500" r="16875" b="4500"/>
          <a:stretch>
            <a:fillRect/>
          </a:stretch>
        </p:blipFill>
        <p:spPr bwMode="auto">
          <a:xfrm>
            <a:off x="4167189" y="1149378"/>
            <a:ext cx="3916363" cy="4035425"/>
          </a:xfrm>
          <a:prstGeom prst="rect">
            <a:avLst/>
          </a:prstGeom>
          <a:noFill/>
          <a:ln>
            <a:noFill/>
          </a:ln>
          <a:effectLst>
            <a:outerShdw dist="35921" dir="2700000" algn="ctr" rotWithShape="0">
              <a:srgbClr val="19191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54_01AquariumEcosystem_UP">
            <a:extLst>
              <a:ext uri="{FF2B5EF4-FFF2-40B4-BE49-F238E27FC236}">
                <a16:creationId xmlns:a16="http://schemas.microsoft.com/office/drawing/2014/main" id="{60A190D1-477E-4549-A536-044AD3323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9668" y="10364"/>
            <a:ext cx="4084132" cy="295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0" y="0"/>
            <a:ext cx="9144000" cy="1143000"/>
          </a:xfrm>
        </p:spPr>
        <p:txBody>
          <a:bodyPr/>
          <a:lstStyle/>
          <a:p>
            <a:r>
              <a:rPr lang="en-US" altLang="en-US" sz="4000" dirty="0">
                <a:latin typeface="Arial" panose="020B0604020202020204" pitchFamily="34" charset="0"/>
                <a:cs typeface="Arial" panose="020B0604020202020204" pitchFamily="34" charset="0"/>
              </a:rPr>
              <a:t>Ecosystem</a:t>
            </a:r>
          </a:p>
        </p:txBody>
      </p:sp>
      <p:pic>
        <p:nvPicPr>
          <p:cNvPr id="67588" name="Picture 4" descr="animals_intro_SimonGoldswort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1687471"/>
            <a:ext cx="5556250" cy="431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5EE812-7676-57B4-1E81-8678AA821E83}"/>
              </a:ext>
            </a:extLst>
          </p:cNvPr>
          <p:cNvSpPr txBox="1"/>
          <p:nvPr/>
        </p:nvSpPr>
        <p:spPr>
          <a:xfrm>
            <a:off x="279400" y="2293443"/>
            <a:ext cx="3958771" cy="2613023"/>
          </a:xfrm>
          <a:prstGeom prst="rect">
            <a:avLst/>
          </a:prstGeom>
          <a:noFill/>
        </p:spPr>
        <p:txBody>
          <a:bodyPr wrap="square">
            <a:spAutoFit/>
          </a:bodyPr>
          <a:lstStyle/>
          <a:p>
            <a:pPr eaLnBrk="1" hangingPunct="1">
              <a:lnSpc>
                <a:spcPct val="90000"/>
              </a:lnSpc>
            </a:pPr>
            <a:r>
              <a:rPr lang="en-US" altLang="en-US" sz="2600" dirty="0"/>
              <a:t>Ecosystems are self-sustaining</a:t>
            </a:r>
          </a:p>
          <a:p>
            <a:pPr>
              <a:lnSpc>
                <a:spcPct val="90000"/>
              </a:lnSpc>
            </a:pPr>
            <a:endParaRPr lang="en-US" altLang="en-US" sz="2600" dirty="0"/>
          </a:p>
          <a:p>
            <a:pPr>
              <a:lnSpc>
                <a:spcPct val="90000"/>
              </a:lnSpc>
            </a:pPr>
            <a:r>
              <a:rPr lang="en-US" altLang="en-US" sz="2600" dirty="0"/>
              <a:t>Ecosystems are </a:t>
            </a:r>
            <a:r>
              <a:rPr lang="en-US" altLang="en-US" sz="2600" u="sng" dirty="0">
                <a:solidFill>
                  <a:srgbClr val="CC0000"/>
                </a:solidFill>
              </a:rPr>
              <a:t>transformers of energy</a:t>
            </a:r>
            <a:r>
              <a:rPr lang="en-US" altLang="en-US" sz="2600" dirty="0"/>
              <a:t> </a:t>
            </a:r>
            <a:br>
              <a:rPr lang="en-US" altLang="en-US" sz="2600" dirty="0"/>
            </a:br>
            <a:r>
              <a:rPr lang="en-US" altLang="en-US" sz="2600" dirty="0"/>
              <a:t>&amp; </a:t>
            </a:r>
            <a:r>
              <a:rPr lang="en-US" altLang="en-US" sz="2600" u="sng" dirty="0">
                <a:solidFill>
                  <a:srgbClr val="CC0000"/>
                </a:solidFill>
              </a:rPr>
              <a:t>processors of matter</a:t>
            </a:r>
            <a:endParaRPr lang="en-US" altLang="en-US" sz="2600" dirty="0"/>
          </a:p>
          <a:p>
            <a:pPr eaLnBrk="1" hangingPunct="1">
              <a:lnSpc>
                <a:spcPct val="90000"/>
              </a:lnSpc>
            </a:pPr>
            <a:endParaRPr lang="en-US" altLang="en-US" sz="2600" dirty="0"/>
          </a:p>
        </p:txBody>
      </p:sp>
      <p:sp>
        <p:nvSpPr>
          <p:cNvPr id="5" name="Rectangle 3">
            <a:extLst>
              <a:ext uri="{FF2B5EF4-FFF2-40B4-BE49-F238E27FC236}">
                <a16:creationId xmlns:a16="http://schemas.microsoft.com/office/drawing/2014/main" id="{B7C7B82E-DE0B-52AE-F6D4-0ABCC86B05C2}"/>
              </a:ext>
            </a:extLst>
          </p:cNvPr>
          <p:cNvSpPr txBox="1">
            <a:spLocks noChangeArrowheads="1"/>
          </p:cNvSpPr>
          <p:nvPr/>
        </p:nvSpPr>
        <p:spPr>
          <a:xfrm>
            <a:off x="279400" y="988209"/>
            <a:ext cx="5472112" cy="785812"/>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2400"/>
              <a:t>a community and its abiotic environment.</a:t>
            </a:r>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normAutofit/>
          </a:bodyPr>
          <a:lstStyle/>
          <a:p>
            <a:r>
              <a:rPr lang="en-US" altLang="en-US" sz="3600" b="1" dirty="0"/>
              <a:t>Types of Terrestrial (land) ecosystems</a:t>
            </a:r>
          </a:p>
        </p:txBody>
      </p:sp>
      <p:pic>
        <p:nvPicPr>
          <p:cNvPr id="389123" name="Picture 3"/>
          <p:cNvPicPr>
            <a:picLocks noChangeAspect="1" noChangeArrowheads="1"/>
          </p:cNvPicPr>
          <p:nvPr/>
        </p:nvPicPr>
        <p:blipFill>
          <a:blip r:embed="rId3">
            <a:extLst>
              <a:ext uri="{28A0092B-C50C-407E-A947-70E740481C1C}">
                <a14:useLocalDpi xmlns:a14="http://schemas.microsoft.com/office/drawing/2010/main" val="0"/>
              </a:ext>
            </a:extLst>
          </a:blip>
          <a:srcRect r="900" b="4616"/>
          <a:stretch>
            <a:fillRect/>
          </a:stretch>
        </p:blipFill>
        <p:spPr bwMode="auto">
          <a:xfrm>
            <a:off x="2209800" y="1276350"/>
            <a:ext cx="8382000" cy="550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390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4854d88-095b-4f9a-9d1a-1c7cc458da26">
      <Terms xmlns="http://schemas.microsoft.com/office/infopath/2007/PartnerControls"/>
    </lcf76f155ced4ddcb4097134ff3c332f>
    <TaxCatchAll xmlns="73e0f4ec-cfea-449c-886d-26994f9211c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AA2DA22A75A1E4C9ADC582ACF27B8D5" ma:contentTypeVersion="18" ma:contentTypeDescription="Create a new document." ma:contentTypeScope="" ma:versionID="ee3b3b481fedf1a5cbd116d7e84dc147">
  <xsd:schema xmlns:xsd="http://www.w3.org/2001/XMLSchema" xmlns:xs="http://www.w3.org/2001/XMLSchema" xmlns:p="http://schemas.microsoft.com/office/2006/metadata/properties" xmlns:ns2="24854d88-095b-4f9a-9d1a-1c7cc458da26" xmlns:ns3="73e0f4ec-cfea-449c-886d-26994f9211c4" targetNamespace="http://schemas.microsoft.com/office/2006/metadata/properties" ma:root="true" ma:fieldsID="47c5132ec9100a0d16d7f3ab2f968b18" ns2:_="" ns3:_="">
    <xsd:import namespace="24854d88-095b-4f9a-9d1a-1c7cc458da26"/>
    <xsd:import namespace="73e0f4ec-cfea-449c-886d-26994f9211c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854d88-095b-4f9a-9d1a-1c7cc458da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0ca65ec-1a55-4fb1-b428-e79d7194c6f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e0f4ec-cfea-449c-886d-26994f9211c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081d81d-bd6a-4d1d-892d-33407b7c265b}" ma:internalName="TaxCatchAll" ma:showField="CatchAllData" ma:web="73e0f4ec-cfea-449c-886d-26994f9211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23EA8F-22DA-43D5-89EC-6B92F82CF06A}">
  <ds:schemaRefs>
    <ds:schemaRef ds:uri="http://schemas.microsoft.com/sharepoint/v3/contenttype/forms"/>
  </ds:schemaRefs>
</ds:datastoreItem>
</file>

<file path=customXml/itemProps2.xml><?xml version="1.0" encoding="utf-8"?>
<ds:datastoreItem xmlns:ds="http://schemas.openxmlformats.org/officeDocument/2006/customXml" ds:itemID="{6411788C-A8C0-4D5F-9110-A8931F74BE3A}">
  <ds:schemaRefs>
    <ds:schemaRef ds:uri="http://schemas.openxmlformats.org/package/2006/metadata/core-properties"/>
    <ds:schemaRef ds:uri="http://purl.org/dc/elements/1.1/"/>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purl.org/dc/dcmitype/"/>
    <ds:schemaRef ds:uri="73e0f4ec-cfea-449c-886d-26994f9211c4"/>
    <ds:schemaRef ds:uri="24854d88-095b-4f9a-9d1a-1c7cc458da26"/>
    <ds:schemaRef ds:uri="http://purl.org/dc/terms/"/>
  </ds:schemaRefs>
</ds:datastoreItem>
</file>

<file path=customXml/itemProps3.xml><?xml version="1.0" encoding="utf-8"?>
<ds:datastoreItem xmlns:ds="http://schemas.openxmlformats.org/officeDocument/2006/customXml" ds:itemID="{4931D6C1-CAF2-4221-A433-3F5863B74F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854d88-095b-4f9a-9d1a-1c7cc458da26"/>
    <ds:schemaRef ds:uri="73e0f4ec-cfea-449c-886d-26994f921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5507</TotalTime>
  <Words>2710</Words>
  <Application>Microsoft Office PowerPoint</Application>
  <PresentationFormat>Widescreen</PresentationFormat>
  <Paragraphs>440</Paragraphs>
  <Slides>63</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ＭＳ Ｐゴシック</vt:lpstr>
      <vt:lpstr>Arial</vt:lpstr>
      <vt:lpstr>Calibri</vt:lpstr>
      <vt:lpstr>Calibri Light</vt:lpstr>
      <vt:lpstr>Comic Sans MS</vt:lpstr>
      <vt:lpstr>FoundersGrotesk</vt:lpstr>
      <vt:lpstr>GeographEditWeb</vt:lpstr>
      <vt:lpstr>Lucida Grande</vt:lpstr>
      <vt:lpstr>Times</vt:lpstr>
      <vt:lpstr>Wingdings</vt:lpstr>
      <vt:lpstr>Office Theme</vt:lpstr>
      <vt:lpstr>MYP9 - Unit 6</vt:lpstr>
      <vt:lpstr>PowerPoint Presentation</vt:lpstr>
      <vt:lpstr>Elements of an ecosystem</vt:lpstr>
      <vt:lpstr>Habitat vs. Niche </vt:lpstr>
      <vt:lpstr>Organism</vt:lpstr>
      <vt:lpstr>Population</vt:lpstr>
      <vt:lpstr>Community</vt:lpstr>
      <vt:lpstr>Ecosystem</vt:lpstr>
      <vt:lpstr>Types of Terrestrial (land) ecosystems</vt:lpstr>
      <vt:lpstr>Biosphere</vt:lpstr>
      <vt:lpstr>PowerPoint Presentation</vt:lpstr>
      <vt:lpstr>RESEARCH TASK </vt:lpstr>
      <vt:lpstr>Guess who lives here</vt:lpstr>
      <vt:lpstr>Guess who lives here</vt:lpstr>
      <vt:lpstr>Guess who lives here</vt:lpstr>
      <vt:lpstr>Guess who lives here</vt:lpstr>
      <vt:lpstr>Guess who lives here</vt:lpstr>
      <vt:lpstr>Guess who lives here</vt:lpstr>
      <vt:lpstr>Guess who lives here</vt:lpstr>
      <vt:lpstr>Guess who lives here</vt:lpstr>
      <vt:lpstr>Thursday, 23 May 2024 Other organisms’ homes</vt:lpstr>
      <vt:lpstr>Where organisms live is their habitat</vt:lpstr>
      <vt:lpstr>A shelter provides insulation</vt:lpstr>
      <vt:lpstr>A shelter can be water-proof</vt:lpstr>
      <vt:lpstr>A shelter can blend in with the environment for safety</vt:lpstr>
      <vt:lpstr>Other peoples’ homes</vt:lpstr>
      <vt:lpstr>Extensions </vt:lpstr>
      <vt:lpstr>Fire-proof or not</vt:lpstr>
      <vt:lpstr>PowerPoint Presentation</vt:lpstr>
      <vt:lpstr>Evolution. </vt:lpstr>
      <vt:lpstr>Which explanation sounds better? </vt:lpstr>
      <vt:lpstr>Charles Darwin</vt:lpstr>
      <vt:lpstr>Darwin found… birds</vt:lpstr>
      <vt:lpstr>But Darwin found… a lot of finches</vt:lpstr>
      <vt:lpstr>Darwin´s 1st Observation</vt:lpstr>
      <vt:lpstr>Variation</vt:lpstr>
      <vt:lpstr>PowerPoint Presentation</vt:lpstr>
      <vt:lpstr>PowerPoint Presentation</vt:lpstr>
      <vt:lpstr>PowerPoint Presentation</vt:lpstr>
      <vt:lpstr>PowerPoint Presentation</vt:lpstr>
      <vt:lpstr>PowerPoint Presentation</vt:lpstr>
      <vt:lpstr>Histogram shows frequency</vt:lpstr>
      <vt:lpstr>Tree Thinking</vt:lpstr>
      <vt:lpstr>Correlation of species to food source</vt:lpstr>
      <vt:lpstr>Darwin’s finches</vt:lpstr>
      <vt:lpstr>Darwin’s finches</vt:lpstr>
      <vt:lpstr>Natural selection</vt:lpstr>
      <vt:lpstr>LaMarckian vs. Darwinian view</vt:lpstr>
      <vt:lpstr>Fossil record</vt:lpstr>
      <vt:lpstr>Anatomical evidence</vt:lpstr>
      <vt:lpstr>Artificial selection</vt:lpstr>
      <vt:lpstr>PowerPoint Presentation</vt:lpstr>
      <vt:lpstr>Entrance task</vt:lpstr>
      <vt:lpstr>Natural selection</vt:lpstr>
      <vt:lpstr>Natural selection</vt:lpstr>
      <vt:lpstr>Changing environment…</vt:lpstr>
      <vt:lpstr>Adaptation</vt:lpstr>
      <vt:lpstr>Natural Selection experiment</vt:lpstr>
      <vt:lpstr>Entrance task</vt:lpstr>
      <vt:lpstr>Speciation is….</vt:lpstr>
      <vt:lpstr>Speciation</vt:lpstr>
      <vt:lpstr>How do new species originate?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Biosphere</dc:title>
  <dc:creator>Barry Hughes</dc:creator>
  <cp:lastModifiedBy>Graeme Hall</cp:lastModifiedBy>
  <cp:revision>38</cp:revision>
  <dcterms:created xsi:type="dcterms:W3CDTF">2021-04-22T07:26:35Z</dcterms:created>
  <dcterms:modified xsi:type="dcterms:W3CDTF">2024-05-23T11:27:09Z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0x010100BAA2DA22A75A1E4C9ADC582ACF27B8D5</vt:lpwstr>
  </property>
</Properties>
</file>