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04" r:id="rId5"/>
  </p:sldMasterIdLst>
  <p:notesMasterIdLst>
    <p:notesMasterId r:id="rId95"/>
  </p:notesMasterIdLst>
  <p:handoutMasterIdLst>
    <p:handoutMasterId r:id="rId96"/>
  </p:handoutMasterIdLst>
  <p:sldIdLst>
    <p:sldId id="1158" r:id="rId6"/>
    <p:sldId id="1182" r:id="rId7"/>
    <p:sldId id="1183" r:id="rId8"/>
    <p:sldId id="1159" r:id="rId9"/>
    <p:sldId id="279" r:id="rId10"/>
    <p:sldId id="324" r:id="rId11"/>
    <p:sldId id="326" r:id="rId12"/>
    <p:sldId id="325" r:id="rId13"/>
    <p:sldId id="1161" r:id="rId14"/>
    <p:sldId id="1173" r:id="rId15"/>
    <p:sldId id="1052" r:id="rId16"/>
    <p:sldId id="271" r:id="rId17"/>
    <p:sldId id="272" r:id="rId18"/>
    <p:sldId id="1177" r:id="rId19"/>
    <p:sldId id="273" r:id="rId20"/>
    <p:sldId id="1163" r:id="rId21"/>
    <p:sldId id="1172" r:id="rId22"/>
    <p:sldId id="1160" r:id="rId23"/>
    <p:sldId id="1171" r:id="rId24"/>
    <p:sldId id="1122" r:id="rId25"/>
    <p:sldId id="1123" r:id="rId26"/>
    <p:sldId id="342" r:id="rId27"/>
    <p:sldId id="291" r:id="rId28"/>
    <p:sldId id="1121" r:id="rId29"/>
    <p:sldId id="330" r:id="rId30"/>
    <p:sldId id="1176" r:id="rId31"/>
    <p:sldId id="1174" r:id="rId32"/>
    <p:sldId id="1175" r:id="rId33"/>
    <p:sldId id="1178" r:id="rId34"/>
    <p:sldId id="1181" r:id="rId35"/>
    <p:sldId id="1180" r:id="rId36"/>
    <p:sldId id="1179" r:id="rId37"/>
    <p:sldId id="314" r:id="rId38"/>
    <p:sldId id="315" r:id="rId39"/>
    <p:sldId id="317" r:id="rId40"/>
    <p:sldId id="1066" r:id="rId41"/>
    <p:sldId id="322" r:id="rId42"/>
    <p:sldId id="1069" r:id="rId43"/>
    <p:sldId id="1067" r:id="rId44"/>
    <p:sldId id="1170" r:id="rId45"/>
    <p:sldId id="1130" r:id="rId46"/>
    <p:sldId id="393" r:id="rId47"/>
    <p:sldId id="1072" r:id="rId48"/>
    <p:sldId id="1053" r:id="rId49"/>
    <p:sldId id="1185" r:id="rId50"/>
    <p:sldId id="1076" r:id="rId51"/>
    <p:sldId id="1074" r:id="rId52"/>
    <p:sldId id="1075" r:id="rId53"/>
    <p:sldId id="1077" r:id="rId54"/>
    <p:sldId id="1078" r:id="rId55"/>
    <p:sldId id="1079" r:id="rId56"/>
    <p:sldId id="1083" r:id="rId57"/>
    <p:sldId id="1084" r:id="rId58"/>
    <p:sldId id="1082" r:id="rId59"/>
    <p:sldId id="1101" r:id="rId60"/>
    <p:sldId id="1103" r:id="rId61"/>
    <p:sldId id="1105" r:id="rId62"/>
    <p:sldId id="1106" r:id="rId63"/>
    <p:sldId id="1107" r:id="rId64"/>
    <p:sldId id="1108" r:id="rId65"/>
    <p:sldId id="1112" r:id="rId66"/>
    <p:sldId id="341" r:id="rId67"/>
    <p:sldId id="319" r:id="rId68"/>
    <p:sldId id="320" r:id="rId69"/>
    <p:sldId id="321" r:id="rId70"/>
    <p:sldId id="1113" r:id="rId71"/>
    <p:sldId id="1184" r:id="rId72"/>
    <p:sldId id="1080" r:id="rId73"/>
    <p:sldId id="1085" r:id="rId74"/>
    <p:sldId id="1086" r:id="rId75"/>
    <p:sldId id="1087" r:id="rId76"/>
    <p:sldId id="1081" r:id="rId77"/>
    <p:sldId id="1088" r:id="rId78"/>
    <p:sldId id="1089" r:id="rId79"/>
    <p:sldId id="1090" r:id="rId80"/>
    <p:sldId id="1091" r:id="rId81"/>
    <p:sldId id="1092" r:id="rId82"/>
    <p:sldId id="1093" r:id="rId83"/>
    <p:sldId id="1099" r:id="rId84"/>
    <p:sldId id="1100" r:id="rId85"/>
    <p:sldId id="1102" r:id="rId86"/>
    <p:sldId id="1104" r:id="rId87"/>
    <p:sldId id="1151" r:id="rId88"/>
    <p:sldId id="1152" r:id="rId89"/>
    <p:sldId id="1153" r:id="rId90"/>
    <p:sldId id="1154" r:id="rId91"/>
    <p:sldId id="1155" r:id="rId92"/>
    <p:sldId id="1156" r:id="rId93"/>
    <p:sldId id="1157" r:id="rId94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43" autoAdjust="0"/>
    <p:restoredTop sz="92113" autoAdjust="0"/>
  </p:normalViewPr>
  <p:slideViewPr>
    <p:cSldViewPr snapToGrid="0">
      <p:cViewPr varScale="1">
        <p:scale>
          <a:sx n="64" d="100"/>
          <a:sy n="64" d="100"/>
        </p:scale>
        <p:origin x="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10" d="100"/>
        <a:sy n="110" d="100"/>
      </p:scale>
      <p:origin x="0" y="-39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5.xml"/><Relationship Id="rId2" Type="http://schemas.openxmlformats.org/officeDocument/2006/relationships/slide" Target="slides/slide83.xml"/><Relationship Id="rId1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>
            <a:extLst>
              <a:ext uri="{FF2B5EF4-FFF2-40B4-BE49-F238E27FC236}">
                <a16:creationId xmlns:a16="http://schemas.microsoft.com/office/drawing/2014/main" id="{6194F29C-C64E-0E73-B417-74A5AB8519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8387" name="Rectangle 3">
            <a:extLst>
              <a:ext uri="{FF2B5EF4-FFF2-40B4-BE49-F238E27FC236}">
                <a16:creationId xmlns:a16="http://schemas.microsoft.com/office/drawing/2014/main" id="{5984ABDA-7B5C-5EB0-2706-B09B1AD94F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8388" name="Rectangle 4">
            <a:extLst>
              <a:ext uri="{FF2B5EF4-FFF2-40B4-BE49-F238E27FC236}">
                <a16:creationId xmlns:a16="http://schemas.microsoft.com/office/drawing/2014/main" id="{D6B39744-F9D8-824F-FD5D-48BA880099E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8389" name="Rectangle 5">
            <a:extLst>
              <a:ext uri="{FF2B5EF4-FFF2-40B4-BE49-F238E27FC236}">
                <a16:creationId xmlns:a16="http://schemas.microsoft.com/office/drawing/2014/main" id="{9A6DC92D-7722-9783-A402-B231E61BAD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F1B946-3770-964A-962E-57AF28F5A8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08A26A1-6BB4-E05A-4F45-E123C5A335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0428EC3-211F-7B66-DA77-DC4199FAC6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7EEEBCD-FE76-77DA-9657-3CDB7E2090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D659FC9D-1A94-7D0B-67D7-F3DC532A21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7C94179D-8E4E-16A4-8A8A-4F6F6FCB91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2D751314-8899-4BEE-9349-DFAAD135E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78D45F-70C9-DF47-AE34-9E8057FE09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7FE39A3-10A4-D8EC-644D-5029B34DC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2373B4-BE6B-C549-9AFE-58D5CBA0F09A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A26E323-BE45-3A77-A902-9B6BF8FD05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19BA932-748E-08BC-6DD6-F219E894B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37BE252-46DA-6432-5792-CDD943290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F122D-0156-DC43-9BA3-9F125DC75FF8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101883B-3A58-6F8C-25E2-155233722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BF57C97-B3A3-1AC6-8ECA-68D13F54A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011B497E-AD24-A48D-80C4-E3E14DAA3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965D13-6431-264A-83F3-EACE24021314}" type="slidenum">
              <a:rPr lang="en-GB" altLang="en-US" smtClean="0"/>
              <a:pPr>
                <a:spcBef>
                  <a:spcPct val="0"/>
                </a:spcBef>
              </a:pPr>
              <a:t>42</a:t>
            </a:fld>
            <a:endParaRPr lang="en-GB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CDB96BA9-9685-0907-00E3-368AE6AB5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C395AF1-67B7-7ABD-6A41-F786D7BDF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00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061B2BE6-5CF8-F0CA-8920-896EE8E77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44D67C-2570-C14A-A84D-81FB925A742C}" type="slidenum">
              <a:rPr lang="en-GB" altLang="en-US" smtClean="0"/>
              <a:pPr>
                <a:spcBef>
                  <a:spcPct val="0"/>
                </a:spcBef>
              </a:pPr>
              <a:t>43</a:t>
            </a:fld>
            <a:endParaRPr lang="en-GB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811149EF-5D8F-B0CE-6A8A-AE188B809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F5C2EF9-6356-CC5A-70C6-AB5C46D25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5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649F4222-2CA5-5668-5BE1-B8290A6547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4FEDD6-C30C-FC42-AADE-2280C419CBAF}" type="slidenum">
              <a:rPr lang="en-GB" altLang="en-US" b="0"/>
              <a:pPr algn="r" eaLnBrk="1" hangingPunct="1">
                <a:spcBef>
                  <a:spcPct val="0"/>
                </a:spcBef>
              </a:pPr>
              <a:t>46</a:t>
            </a:fld>
            <a:endParaRPr lang="en-GB" altLang="en-US" b="0"/>
          </a:p>
        </p:txBody>
      </p:sp>
      <p:sp>
        <p:nvSpPr>
          <p:cNvPr id="84995" name="Rectangle 7">
            <a:extLst>
              <a:ext uri="{FF2B5EF4-FFF2-40B4-BE49-F238E27FC236}">
                <a16:creationId xmlns:a16="http://schemas.microsoft.com/office/drawing/2014/main" id="{45E51FE8-C08E-F02B-3CDB-AB79A13D8C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2438DD-5D51-CB41-BCD0-7E0DDE3FE542}" type="slidenum">
              <a:rPr lang="en-GB" altLang="en-US" b="0"/>
              <a:pPr algn="r" eaLnBrk="1" hangingPunct="1">
                <a:spcBef>
                  <a:spcPct val="0"/>
                </a:spcBef>
              </a:pPr>
              <a:t>46</a:t>
            </a:fld>
            <a:endParaRPr lang="en-GB" altLang="en-US" b="0"/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D41AAA9A-B196-D22A-6F38-05B7A7ABC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BC07D3EF-4885-E73D-0751-09E863558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B05444DF-AB1B-91FD-4797-141126B3E4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5129E3-929D-8944-BD91-E6944613C872}" type="slidenum">
              <a:rPr lang="en-GB" altLang="en-US" b="0"/>
              <a:pPr algn="r" eaLnBrk="1" hangingPunct="1">
                <a:spcBef>
                  <a:spcPct val="0"/>
                </a:spcBef>
              </a:pPr>
              <a:t>48</a:t>
            </a:fld>
            <a:endParaRPr lang="en-GB" altLang="en-US" b="0"/>
          </a:p>
        </p:txBody>
      </p:sp>
      <p:sp>
        <p:nvSpPr>
          <p:cNvPr id="88067" name="Rectangle 7">
            <a:extLst>
              <a:ext uri="{FF2B5EF4-FFF2-40B4-BE49-F238E27FC236}">
                <a16:creationId xmlns:a16="http://schemas.microsoft.com/office/drawing/2014/main" id="{4300DBF8-86FE-3373-BB72-DA959DAC3A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484186-FDC6-F74C-B663-22E2FAC32A94}" type="slidenum">
              <a:rPr lang="en-GB" altLang="en-US" b="0"/>
              <a:pPr algn="r" eaLnBrk="1" hangingPunct="1">
                <a:spcBef>
                  <a:spcPct val="0"/>
                </a:spcBef>
              </a:pPr>
              <a:t>48</a:t>
            </a:fld>
            <a:endParaRPr lang="en-GB" altLang="en-US" b="0"/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51B95A97-8DD7-17D9-471C-5AE60CB64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F4ABE9FD-EF44-2F6A-E8A3-7871261AA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9395746A-5459-3E90-6AFC-88BA8E062D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1E6F8E-A736-D04F-AFE6-32B017BCBE76}" type="slidenum">
              <a:rPr lang="en-GB" altLang="en-US" b="0"/>
              <a:pPr algn="r" eaLnBrk="1" hangingPunct="1">
                <a:spcBef>
                  <a:spcPct val="0"/>
                </a:spcBef>
              </a:pPr>
              <a:t>49</a:t>
            </a:fld>
            <a:endParaRPr lang="en-GB" altLang="en-US" b="0"/>
          </a:p>
        </p:txBody>
      </p:sp>
      <p:sp>
        <p:nvSpPr>
          <p:cNvPr id="90115" name="Rectangle 7">
            <a:extLst>
              <a:ext uri="{FF2B5EF4-FFF2-40B4-BE49-F238E27FC236}">
                <a16:creationId xmlns:a16="http://schemas.microsoft.com/office/drawing/2014/main" id="{E308C1F4-CDBE-6562-C0F3-24220567ED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A3E040-0232-2445-BA9E-DF262D4F054B}" type="slidenum">
              <a:rPr lang="en-GB" altLang="en-US" b="0"/>
              <a:pPr algn="r" eaLnBrk="1" hangingPunct="1">
                <a:spcBef>
                  <a:spcPct val="0"/>
                </a:spcBef>
              </a:pPr>
              <a:t>49</a:t>
            </a:fld>
            <a:endParaRPr lang="en-GB" altLang="en-US" b="0"/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23A074BD-8530-F711-9036-1A30D7680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CE544521-28C4-7764-96D2-0B588DCDA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B65333F8-70C5-11D4-EB96-C9F4D513C2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B668EF-8E4C-3A4D-8EC1-72338A010203}" type="slidenum">
              <a:rPr lang="en-GB" altLang="en-US" b="0"/>
              <a:pPr algn="r" eaLnBrk="1" hangingPunct="1">
                <a:spcBef>
                  <a:spcPct val="0"/>
                </a:spcBef>
              </a:pPr>
              <a:t>51</a:t>
            </a:fld>
            <a:endParaRPr lang="en-GB" altLang="en-US" b="0"/>
          </a:p>
        </p:txBody>
      </p:sp>
      <p:sp>
        <p:nvSpPr>
          <p:cNvPr id="93187" name="Rectangle 7">
            <a:extLst>
              <a:ext uri="{FF2B5EF4-FFF2-40B4-BE49-F238E27FC236}">
                <a16:creationId xmlns:a16="http://schemas.microsoft.com/office/drawing/2014/main" id="{344793F2-55EF-FD1F-9479-4D53AC5935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188693-D4DE-4344-83E7-3C6D7A371807}" type="slidenum">
              <a:rPr lang="en-GB" altLang="en-US" b="0"/>
              <a:pPr algn="r" eaLnBrk="1" hangingPunct="1">
                <a:spcBef>
                  <a:spcPct val="0"/>
                </a:spcBef>
              </a:pPr>
              <a:t>51</a:t>
            </a:fld>
            <a:endParaRPr lang="en-GB" altLang="en-US" b="0"/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D453DEAE-820E-9F28-2D12-D1D68E92A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AB4509FF-5EA1-18F9-F574-3D2E63537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EDB17054-C133-8F78-1087-B4768F65F5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377FAF-0D9E-2846-A134-944A7D1D2FC8}" type="slidenum">
              <a:rPr lang="en-GB" altLang="en-US" b="0"/>
              <a:pPr algn="r" eaLnBrk="1" hangingPunct="1">
                <a:spcBef>
                  <a:spcPct val="0"/>
                </a:spcBef>
              </a:pPr>
              <a:t>52</a:t>
            </a:fld>
            <a:endParaRPr lang="en-GB" altLang="en-US" b="0"/>
          </a:p>
        </p:txBody>
      </p:sp>
      <p:sp>
        <p:nvSpPr>
          <p:cNvPr id="95235" name="Rectangle 7">
            <a:extLst>
              <a:ext uri="{FF2B5EF4-FFF2-40B4-BE49-F238E27FC236}">
                <a16:creationId xmlns:a16="http://schemas.microsoft.com/office/drawing/2014/main" id="{B4F02F38-A30E-E253-D704-32E4FDDC4E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CABE25-E3FA-9047-BCAE-06DBBADD178A}" type="slidenum">
              <a:rPr lang="en-GB" altLang="en-US" b="0"/>
              <a:pPr algn="r" eaLnBrk="1" hangingPunct="1">
                <a:spcBef>
                  <a:spcPct val="0"/>
                </a:spcBef>
              </a:pPr>
              <a:t>52</a:t>
            </a:fld>
            <a:endParaRPr lang="en-GB" altLang="en-US" b="0"/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0DBF1C83-AB64-8645-475F-79BFF7DCB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5E0A973B-0F52-30AB-BC5F-F78705E33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BFB78865-CD75-52D7-3F1C-1F610CA9C8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B7F3DE-A213-7D49-AEFF-DEEF1BF51B3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931" name="Rectangle 7">
            <a:extLst>
              <a:ext uri="{FF2B5EF4-FFF2-40B4-BE49-F238E27FC236}">
                <a16:creationId xmlns:a16="http://schemas.microsoft.com/office/drawing/2014/main" id="{C7470A41-192C-2C76-9A6C-305E0EECED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71C396-A6A7-D445-B9B8-C66D421C32AF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932" name="Rectangle 2">
            <a:extLst>
              <a:ext uri="{FF2B5EF4-FFF2-40B4-BE49-F238E27FC236}">
                <a16:creationId xmlns:a16="http://schemas.microsoft.com/office/drawing/2014/main" id="{5862134C-5319-E9C0-587F-D3422326D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>
            <a:extLst>
              <a:ext uri="{FF2B5EF4-FFF2-40B4-BE49-F238E27FC236}">
                <a16:creationId xmlns:a16="http://schemas.microsoft.com/office/drawing/2014/main" id="{A601D3B2-653E-31A5-65BF-49D6FD589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20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AEBBDB3-7751-E5A9-E7FA-2493748FB7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E845B9-4B6E-814C-AF03-69C0584B34D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79" name="Rectangle 7">
            <a:extLst>
              <a:ext uri="{FF2B5EF4-FFF2-40B4-BE49-F238E27FC236}">
                <a16:creationId xmlns:a16="http://schemas.microsoft.com/office/drawing/2014/main" id="{9C1C74C5-E08A-A4A6-97B5-0345418422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F6E911-8A20-9C41-A881-40825E6AB99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47C471F2-DE76-87D3-C1C2-8A5B0EEAB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>
            <a:extLst>
              <a:ext uri="{FF2B5EF4-FFF2-40B4-BE49-F238E27FC236}">
                <a16:creationId xmlns:a16="http://schemas.microsoft.com/office/drawing/2014/main" id="{0BF1854A-D4A6-673D-A4E4-1909556D9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9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396AB60-9A08-5ABD-BEE4-37AF33BC6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4718A3-241B-5F4D-9B02-0881550C7C42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3ECCE79-7774-B4E5-F001-5737168B9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CD3E838-3B32-701D-E5D2-0B50FA81A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2A2A0E8C-677C-4C39-BDB3-5724C7156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DF953-FE93-4749-B019-7AE8B5E7BC2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0958E590-B9C9-41A4-584F-D2B68C896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EEA023E3-69D3-BA6B-CF99-0C51A8A63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TEACHER’S NOTES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Answers 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1b)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2a)</a:t>
            </a:r>
          </a:p>
        </p:txBody>
      </p:sp>
    </p:spTree>
    <p:extLst>
      <p:ext uri="{BB962C8B-B14F-4D97-AF65-F5344CB8AC3E}">
        <p14:creationId xmlns:p14="http://schemas.microsoft.com/office/powerpoint/2010/main" val="128674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1DC054DB-6491-9E55-1763-47AE712F8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16D014-4862-0F4B-A2AA-2F80F72713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B970474D-3BB9-1F9E-4CD6-7F3CD7751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D4198E1C-C94D-D95D-377B-84D396192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TEACHER’S NOTES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Answers 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3c)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4b)</a:t>
            </a:r>
          </a:p>
        </p:txBody>
      </p:sp>
    </p:spTree>
    <p:extLst>
      <p:ext uri="{BB962C8B-B14F-4D97-AF65-F5344CB8AC3E}">
        <p14:creationId xmlns:p14="http://schemas.microsoft.com/office/powerpoint/2010/main" val="4267613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1C73DE74-F182-7404-78D5-9CFA01305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B9FAE-EF25-0648-A50E-9A0C5ADA88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FFEC4E89-2966-A662-1392-2BF4313D8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406D1D27-C2E6-9269-B5DC-F13D272D4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TEACHER’S NOTES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Answers 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5b)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6a)</a:t>
            </a:r>
          </a:p>
        </p:txBody>
      </p:sp>
    </p:spTree>
    <p:extLst>
      <p:ext uri="{BB962C8B-B14F-4D97-AF65-F5344CB8AC3E}">
        <p14:creationId xmlns:p14="http://schemas.microsoft.com/office/powerpoint/2010/main" val="2371708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1D2EC0C0-1594-5CF7-F17C-6D995FC9A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BF7B52-54FA-F446-B943-9979F9C6B3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29F14A19-A58A-F61C-88D8-FE6D3ECAA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6FFB06E1-4FED-28AB-33F2-E44C462E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TEACHER’S NOTES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Answers 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7c)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8c)</a:t>
            </a:r>
          </a:p>
        </p:txBody>
      </p:sp>
    </p:spTree>
    <p:extLst>
      <p:ext uri="{BB962C8B-B14F-4D97-AF65-F5344CB8AC3E}">
        <p14:creationId xmlns:p14="http://schemas.microsoft.com/office/powerpoint/2010/main" val="1141858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FE91E24C-D075-FBF7-2422-84F8F45595F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D595AA-3A48-3342-A2E4-8F46405C01E7}" type="slidenum">
              <a:rPr lang="en-GB" altLang="en-US" b="0"/>
              <a:pPr algn="r" eaLnBrk="1" hangingPunct="1">
                <a:spcBef>
                  <a:spcPct val="0"/>
                </a:spcBef>
              </a:pPr>
              <a:t>68</a:t>
            </a:fld>
            <a:endParaRPr lang="en-GB" altLang="en-US" b="0"/>
          </a:p>
        </p:txBody>
      </p:sp>
      <p:sp>
        <p:nvSpPr>
          <p:cNvPr id="99331" name="Rectangle 7">
            <a:extLst>
              <a:ext uri="{FF2B5EF4-FFF2-40B4-BE49-F238E27FC236}">
                <a16:creationId xmlns:a16="http://schemas.microsoft.com/office/drawing/2014/main" id="{2B50D9A9-779B-29A9-2936-13F15CEBD8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DBCF8B-73F1-2B49-9E0F-89D66ABF801A}" type="slidenum">
              <a:rPr lang="en-GB" altLang="en-US" b="0"/>
              <a:pPr algn="r" eaLnBrk="1" hangingPunct="1">
                <a:spcBef>
                  <a:spcPct val="0"/>
                </a:spcBef>
              </a:pPr>
              <a:t>68</a:t>
            </a:fld>
            <a:endParaRPr lang="en-GB" altLang="en-US" b="0"/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EFE906DB-15C3-75DE-7EF1-4B08728A6B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1477EBC9-522B-1D44-A741-6BE8CBF51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5B93DA0C-97FF-2B79-0712-FCB2DBCFE1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518F24-2F3A-AF46-94AD-7C4494D4D02C}" type="slidenum">
              <a:rPr lang="en-GB" altLang="en-US" b="0"/>
              <a:pPr algn="r" eaLnBrk="1" hangingPunct="1">
                <a:spcBef>
                  <a:spcPct val="0"/>
                </a:spcBef>
              </a:pPr>
              <a:t>72</a:t>
            </a:fld>
            <a:endParaRPr lang="en-GB" altLang="en-US" b="0"/>
          </a:p>
        </p:txBody>
      </p:sp>
      <p:sp>
        <p:nvSpPr>
          <p:cNvPr id="104451" name="Rectangle 7">
            <a:extLst>
              <a:ext uri="{FF2B5EF4-FFF2-40B4-BE49-F238E27FC236}">
                <a16:creationId xmlns:a16="http://schemas.microsoft.com/office/drawing/2014/main" id="{F543F735-372C-3A85-6348-186C08EB77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BFBFB5-A8CE-C44C-8E02-2D05FF6E865D}" type="slidenum">
              <a:rPr lang="en-GB" altLang="en-US" b="0"/>
              <a:pPr algn="r" eaLnBrk="1" hangingPunct="1">
                <a:spcBef>
                  <a:spcPct val="0"/>
                </a:spcBef>
              </a:pPr>
              <a:t>72</a:t>
            </a:fld>
            <a:endParaRPr lang="en-GB" altLang="en-US" b="0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3155E1ED-003C-7EF4-3326-70FD43E91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BAAF97AD-2CE9-6F04-15DC-BF01B751A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6C5192C-3901-4058-BB6C-0384AF67E9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516071-D5AE-1244-8103-D1DB1252E2E4}" type="slidenum">
              <a:rPr lang="en-GB" altLang="en-US" b="0"/>
              <a:pPr algn="r" eaLnBrk="1" hangingPunct="1">
                <a:spcBef>
                  <a:spcPct val="0"/>
                </a:spcBef>
              </a:pPr>
              <a:t>73</a:t>
            </a:fld>
            <a:endParaRPr lang="en-GB" altLang="en-US" b="0"/>
          </a:p>
        </p:txBody>
      </p:sp>
      <p:sp>
        <p:nvSpPr>
          <p:cNvPr id="106499" name="Rectangle 7">
            <a:extLst>
              <a:ext uri="{FF2B5EF4-FFF2-40B4-BE49-F238E27FC236}">
                <a16:creationId xmlns:a16="http://schemas.microsoft.com/office/drawing/2014/main" id="{67DE827F-28AB-3833-35BE-8BA28FFC2B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A64397-A5A1-CC49-937D-2DC120F3D658}" type="slidenum">
              <a:rPr lang="en-GB" altLang="en-US" b="0"/>
              <a:pPr algn="r" eaLnBrk="1" hangingPunct="1">
                <a:spcBef>
                  <a:spcPct val="0"/>
                </a:spcBef>
              </a:pPr>
              <a:t>73</a:t>
            </a:fld>
            <a:endParaRPr lang="en-GB" altLang="en-US" b="0"/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93D8ED61-0D0F-17F0-BAB4-12879E0C8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928E07A3-33FC-5CAA-0FDD-134ECC6A3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538CB4DE-FB76-0731-8E3C-D0459306C0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99D910-7D1D-934A-A2B3-AB3C7C6D071D}" type="slidenum">
              <a:rPr lang="en-GB" altLang="en-US" b="0"/>
              <a:pPr algn="r" eaLnBrk="1" hangingPunct="1">
                <a:spcBef>
                  <a:spcPct val="0"/>
                </a:spcBef>
              </a:pPr>
              <a:t>75</a:t>
            </a:fld>
            <a:endParaRPr lang="en-GB" altLang="en-US" b="0"/>
          </a:p>
        </p:txBody>
      </p:sp>
      <p:sp>
        <p:nvSpPr>
          <p:cNvPr id="109571" name="Rectangle 7">
            <a:extLst>
              <a:ext uri="{FF2B5EF4-FFF2-40B4-BE49-F238E27FC236}">
                <a16:creationId xmlns:a16="http://schemas.microsoft.com/office/drawing/2014/main" id="{26A8BEA8-C6B2-01C4-B7A9-252C75B4B41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1AC4DB-ADBC-984D-8C8A-634A710C6264}" type="slidenum">
              <a:rPr lang="en-GB" altLang="en-US" b="0"/>
              <a:pPr algn="r" eaLnBrk="1" hangingPunct="1">
                <a:spcBef>
                  <a:spcPct val="0"/>
                </a:spcBef>
              </a:pPr>
              <a:t>75</a:t>
            </a:fld>
            <a:endParaRPr lang="en-GB" altLang="en-US" b="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819C9B70-D880-235E-C8C4-793336E17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A703416F-1765-74BA-0E70-B1AC388E9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B0E25E21-3EF6-2495-1B97-07B80B9487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7CF32E-4335-C24A-AA86-256009E4A230}" type="slidenum">
              <a:rPr lang="en-GB" altLang="en-US" b="0"/>
              <a:pPr algn="r" eaLnBrk="1" hangingPunct="1">
                <a:spcBef>
                  <a:spcPct val="0"/>
                </a:spcBef>
              </a:pPr>
              <a:t>76</a:t>
            </a:fld>
            <a:endParaRPr lang="en-GB" altLang="en-US" b="0"/>
          </a:p>
        </p:txBody>
      </p:sp>
      <p:sp>
        <p:nvSpPr>
          <p:cNvPr id="111619" name="Rectangle 7">
            <a:extLst>
              <a:ext uri="{FF2B5EF4-FFF2-40B4-BE49-F238E27FC236}">
                <a16:creationId xmlns:a16="http://schemas.microsoft.com/office/drawing/2014/main" id="{5B55B201-DEAE-CEA3-B9CE-DB7007A695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F15817-B1CF-D440-BEC5-65D363A904DB}" type="slidenum">
              <a:rPr lang="en-GB" altLang="en-US" b="0"/>
              <a:pPr algn="r" eaLnBrk="1" hangingPunct="1">
                <a:spcBef>
                  <a:spcPct val="0"/>
                </a:spcBef>
              </a:pPr>
              <a:t>76</a:t>
            </a:fld>
            <a:endParaRPr lang="en-GB" altLang="en-US" b="0"/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BBEB5EEF-8298-A96C-FF6B-551C9ED81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D589AFE2-AE65-2C12-9753-71BAE0159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A2CC76A-3460-26C8-5133-23C3611F8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A8602B-BBEE-7349-BBF1-01769D02D7E3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EE3FDFF-85A9-6823-6E9A-5B6F7BCE2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1AC4057-C049-2124-FA94-1014B1A65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90BF1403-B6BA-D615-2F7B-65D52D768D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3C871-FD63-5441-BB66-997B6E445C2D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BE94B9F-C46B-9D39-BF11-2E2ED32E8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57091E1E-2561-0632-D8B2-73188614A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7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1D94E73-93E2-0561-D8BF-253EBEDF4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506154-73A0-9F4B-8A04-5231EA4F8C92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7425BAB-C415-1EFC-D36F-2BAE5DAF6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BE39734-9669-EA6A-3AAF-E9638016E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FE8E4-E0E1-4335-8982-5253D646386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6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CFD26CC-72BF-8F32-DC9B-0B6BD5049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1F9FA1-9D18-EA4F-9727-07FADB0B5458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8375640-A9F7-772A-0A8C-41BCBC867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8031C4E-F1F4-0DA4-5228-2258DD3CA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56080D66-CA1C-034E-594D-B675A1A4C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5B7EB1-38FB-D04F-8C8F-E3FB1F9F884D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67982E4-3FCA-FD09-6D51-0B9F1928F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9EA8C52-E014-E6B0-3276-0EE36ED5A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4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1711013-5CF6-5EEB-8156-175230FA8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4A5B67-F77C-F74D-8A70-4009D64C14B1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F6487FB-674C-C4A2-7448-90CD0F0A0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1FDF09F-76EA-85F6-CDA8-CE04891E8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E58D1C9-7955-4F33-F92F-F59B5C11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E195423-4687-6E9C-FE18-2407CF5F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9BE7CB3-6963-BA15-3D6E-92651800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A8C4-C710-D640-8576-2E99039F90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07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5F7E7A4-1757-D527-3355-A561F394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907C4CF-DDAA-C4EA-673D-A3216758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5927608-7A95-7816-BC26-C43D226A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8671-1FB1-CC4F-BCC3-03D8ABECEE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64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DDB9F9D-B24A-67D3-CCD0-5FCB5F74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BB7CAC0-F2BF-0014-18DF-267C3A4C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F89C47D-1931-B070-05A0-F628450B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CA63-D9C2-4F49-9845-A934D703D0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236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2432E46-A6FE-EE69-3120-BB5BB7A3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6EDA199-208D-9F36-D502-D8A6CBFE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6E540A5-F27E-87CA-F353-E49358EE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1862-C993-834A-AE31-9F297C6D1D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959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BAFDC4-8DE4-84F7-F880-D4339B9C7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B4CC0-88DD-85B9-E9AB-A5927A241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74E57F-D0B0-5975-F1FC-D4ADA66A7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D2F3-BD87-6B48-B7AE-830035982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454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7B373C-CC59-CA19-E2BC-2548BDC0B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9D945C-C27A-5861-FEEF-1C933B848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9904A9-67BB-45D2-0DFC-3CA317370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C9C3-0182-FC44-A0F2-332C198BB6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49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906C83-81F2-8233-BC36-A65F6E30F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235657-E0C5-E9CC-3B90-B1239CEB0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ADBDAA-6212-DACC-3969-9C4E2AF73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EA1D-6571-B449-AD27-E731568AD8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093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E955B-5D83-255E-5A07-68B6248CC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1DC83-1079-7D8C-D700-A210B4AEE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72178-1960-1564-5A5B-212A1C1E3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AC123-C739-794A-B091-F64E72A9EF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334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7E9320-743B-392C-9DEC-06CD2E051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22EE5B-E103-01E7-E17D-C67D1A8AB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4B2FA0-A205-645A-E7AC-56CA5247B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CAE1E-54A6-3D4E-87D3-589A12D496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2172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347FC7-DD16-172A-877C-DE412A395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70EA6F-4F23-FE4F-FABE-0B14D8DA1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7454EA-83B8-F366-C83B-F18E55B59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B58E2-6299-EC43-999D-C42D3D2674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194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E5061C-40EA-8720-8AD5-993392C0D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F7342F-25FA-0953-E34A-596D6148B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B5727C-B500-CE15-C99F-F63E58ADB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32D8-6E6F-5648-8684-702FD8881E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326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41EC4F9-AE0F-35BE-4E61-F239469D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CC24DA2-5092-D93F-9815-4DF7F4BF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5FD6B91-1818-C210-C06C-3EEA898A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F192-BA77-9B45-BE42-4BE9C3D342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098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995F6-C3E6-E167-8FFE-6AF6EB8FF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CA4FD-1406-4FC1-EE6C-87F5516B6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1BAFC-1DA9-6967-7929-D12C7D524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E7A3-DB0E-7F4D-A8D9-BC6CAAD30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3952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666854-97B0-7DA2-A994-6117FEC6E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24C20-F18E-3BC2-7D11-38BCEBADA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1D5D0-8B4C-D363-FE71-C34110426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589C-88D0-FF43-A312-F1E35E1527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0893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F6E6AB-592F-99C1-AF8E-D94F2C2BD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76E4C0-C8B7-96FA-B294-8A89B5D11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85C42C-16A8-346D-2768-CE0BD9C9E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0F6E-D0FF-A946-AF0A-79C30D9479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6610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8FD4B0-A96B-A7BB-A840-8B8E37E01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7B217B-359A-894E-F897-6730558BE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C396CE-A88E-16D0-6BA2-2C8E02EE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242E-9CDC-2F41-BE02-F419432E85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25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0620D55-B07D-92B9-7BAD-79359E1D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165A212-0683-E3F9-82E2-2E1EC352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A7511CB-62D9-1E51-EC92-5F455E0C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BAAB-D88A-E641-8D0E-988A11B1B2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34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C01ED09-42B8-C218-82C5-97144D5B8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194B43C-53F3-C3FB-5066-91F5FE68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18B276A-B515-9FF2-6AF7-A9F14F13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4AC3-0D50-EC4C-AAA4-8287C6A216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59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A3C32524-C6DB-02FD-E1EA-D41589E3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4B02A021-2426-55E3-7EEF-C80254D8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525590EE-DA14-0A00-9E8E-63012A7A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2F31-67CD-304F-8B4A-2EFD00B551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26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7894021D-02D2-92CA-B9F0-39E5E217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2279239D-B116-1744-D89E-BBF798DD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494C3C18-1F36-8189-4236-ABECAEFD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F1AE-34E3-8640-8C55-CDF598D0EC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146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F599B92E-B3FA-6DEE-A8AC-657B6F39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926A2E23-378C-D465-C1C1-A551DFC0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F14E63BF-E6FD-B175-0FE9-74C45154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CBFB-907F-CC4A-843F-51401A67A6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72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14DCB7A-6179-2478-89EB-EB6D5615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B0AE1E0-E038-D3D4-88D6-9A5B111F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275BE43-809A-B0A2-18B2-6E98A14B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D9D6-4E3C-AF41-A8F2-1A89D8940B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981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845C8F2-21DB-8166-693C-6814ADC8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F2BE8F1-5F6C-53CC-A341-11D7282F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4584EDC-2EF2-F23D-E0D3-D8988A5F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B11D-FD87-6D46-8652-5878649FC4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70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9AE42DAF-6F07-BA36-7BA1-FFAFA8DC63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EB25E6C2-1911-35A0-CF43-C809B4B72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EEA96E6-AB9F-1980-DA45-D17F3C7D5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2B4049D-C72A-B9D9-D942-2FB108CD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7128DA6-126D-4B24-7B03-D87BC64C7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F4FA845-AA0C-1349-91B1-2C0302E646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601EEF3-A846-B588-4486-D6ED8E174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F5F0584-E05B-30EE-2989-916174AA2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AF7158-40F3-078D-85CF-6DF6062AEE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8AA013-FA27-E0AC-A7B9-9F6D094301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6DE421-3BAF-C3F6-318F-6485471FAA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90BE81-29D0-1A42-BD9C-9570BE2596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1v-wh7EG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circuit-construction-kit-d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0M7_HPSi1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circuit-construction-kit-d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het.colorado.edu/en/simulations/circuit-construction-kit-dc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het.colorado.edu/en/simulations/circuit-construction-kit-dc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http://www.kpsec.freeuk.com/symbols/res.gi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s://www.youtube.com/watch?v=ue6w5aXhxjU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http://www.kpsec.freeuk.com/symbols/vres2.gif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s/circuit-construction-kit-d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6C76-377B-4B92-6FA6-5911B33CA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S" dirty="0"/>
              <a:t>Electricity in nature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7E6148-AC83-3528-6EB9-45B29BF453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6537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09CF63-1419-72D4-3979-BEABBB9AD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S" dirty="0"/>
              <a:t>Draw it in your notebook</a:t>
            </a:r>
          </a:p>
        </p:txBody>
      </p:sp>
    </p:spTree>
    <p:extLst>
      <p:ext uri="{BB962C8B-B14F-4D97-AF65-F5344CB8AC3E}">
        <p14:creationId xmlns:p14="http://schemas.microsoft.com/office/powerpoint/2010/main" val="19144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">
            <a:extLst>
              <a:ext uri="{FF2B5EF4-FFF2-40B4-BE49-F238E27FC236}">
                <a16:creationId xmlns:a16="http://schemas.microsoft.com/office/drawing/2014/main" id="{9A565F70-C6BD-2D7D-943D-A1AD67C0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04925"/>
            <a:ext cx="626427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7">
            <a:extLst>
              <a:ext uri="{FF2B5EF4-FFF2-40B4-BE49-F238E27FC236}">
                <a16:creationId xmlns:a16="http://schemas.microsoft.com/office/drawing/2014/main" id="{287E138E-F938-9476-BD5D-FD8F48C89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368300"/>
            <a:ext cx="89789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Comic Sans MS" panose="030F0902030302020204" pitchFamily="66" charset="0"/>
              </a:rPr>
              <a:t>A simple circuit showing electron flow.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F197006-3F13-14AA-8A7E-698C97F5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45494"/>
            <a:ext cx="2712642" cy="4376572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GB" altLang="en-US" sz="4200"/>
              <a:t>Electrical Charge</a:t>
            </a:r>
          </a:p>
        </p:txBody>
      </p:sp>
      <p:sp>
        <p:nvSpPr>
          <p:cNvPr id="939016" name="Freeform: Shape 93901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018" name="Freeform: Shape 93901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011" name="Rectangle 3">
            <a:extLst>
              <a:ext uri="{FF2B5EF4-FFF2-40B4-BE49-F238E27FC236}">
                <a16:creationId xmlns:a16="http://schemas.microsoft.com/office/drawing/2014/main" id="{4419CC2C-5F55-70D2-FF47-74C7A7B5B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99032"/>
            <a:ext cx="4126375" cy="4471416"/>
          </a:xfrm>
        </p:spPr>
        <p:txBody>
          <a:bodyPr anchor="ctr"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Electric charge is given the symbol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Q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Electrons are the charge carriers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that flow in an electrical circuit –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from the negative to positive terminals.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  <a:hlinkClick r:id="rId3"/>
              </a:rPr>
              <a:t>2.21 mins https://www.youtube.com/watch?v=oB1v-wh7EGU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0635301-9FAC-6D55-8FF6-5719F4CE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45494"/>
            <a:ext cx="2712642" cy="4376572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GB" altLang="en-US" sz="4200" dirty="0"/>
              <a:t>Electrical Charge</a:t>
            </a:r>
          </a:p>
        </p:txBody>
      </p:sp>
      <p:sp>
        <p:nvSpPr>
          <p:cNvPr id="22536" name="Freeform: Shape 2253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8" name="Freeform: Shape 2253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7DE1625-5BAF-E58F-C04C-6F95D5187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99032"/>
            <a:ext cx="4126375" cy="447141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chemeClr val="bg1"/>
                </a:solidFill>
              </a:rPr>
              <a:t>Electrons are so very, very tiny that we measure large groups of them called coulombs. There are 6.25 x 10</a:t>
            </a:r>
            <a:r>
              <a:rPr lang="en-GB" altLang="en-US" sz="2000" baseline="30000" dirty="0">
                <a:solidFill>
                  <a:schemeClr val="bg1"/>
                </a:solidFill>
              </a:rPr>
              <a:t>18 </a:t>
            </a:r>
            <a:r>
              <a:rPr lang="en-GB" altLang="en-US" sz="2000" dirty="0">
                <a:solidFill>
                  <a:schemeClr val="bg1"/>
                </a:solidFill>
              </a:rPr>
              <a:t>electrons in one coulomb.</a:t>
            </a:r>
          </a:p>
          <a:p>
            <a:pPr eaLnBrk="1" hangingPunct="1"/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/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en-GB" altLang="en-US" sz="2000" dirty="0">
                <a:solidFill>
                  <a:schemeClr val="bg1"/>
                </a:solidFill>
              </a:rPr>
              <a:t>The charge on one electron is 1.6 x 10</a:t>
            </a:r>
            <a:r>
              <a:rPr lang="en-GB" altLang="en-US" sz="2000" baseline="30000" dirty="0">
                <a:solidFill>
                  <a:schemeClr val="bg1"/>
                </a:solidFill>
              </a:rPr>
              <a:t>-19</a:t>
            </a:r>
            <a:r>
              <a:rPr lang="en-GB" altLang="en-US" sz="2000" dirty="0">
                <a:solidFill>
                  <a:schemeClr val="bg1"/>
                </a:solidFill>
              </a:rPr>
              <a:t> coulombs (C)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You Need to Know About Current, Voltage and Resistance - Build  Electronic Circuits">
            <a:extLst>
              <a:ext uri="{FF2B5EF4-FFF2-40B4-BE49-F238E27FC236}">
                <a16:creationId xmlns:a16="http://schemas.microsoft.com/office/drawing/2014/main" id="{09AF3B21-1DE6-E7AE-34F7-8B37C701E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77850"/>
            <a:ext cx="6896100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9AED9-4518-A246-4329-ABF8301E8A1C}"/>
              </a:ext>
            </a:extLst>
          </p:cNvPr>
          <p:cNvSpPr txBox="1"/>
          <p:nvPr/>
        </p:nvSpPr>
        <p:spPr>
          <a:xfrm>
            <a:off x="724829" y="446049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Try to explain this cartoon</a:t>
            </a:r>
          </a:p>
        </p:txBody>
      </p:sp>
    </p:spTree>
    <p:extLst>
      <p:ext uri="{BB962C8B-B14F-4D97-AF65-F5344CB8AC3E}">
        <p14:creationId xmlns:p14="http://schemas.microsoft.com/office/powerpoint/2010/main" val="247641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AE3174E-41B0-A768-3A0B-BA48A5E0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45494"/>
            <a:ext cx="2712642" cy="4376572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GB" altLang="en-US" sz="4200"/>
              <a:t>Charge, Current &amp; Time</a:t>
            </a:r>
          </a:p>
        </p:txBody>
      </p:sp>
      <p:sp>
        <p:nvSpPr>
          <p:cNvPr id="941064" name="Freeform: Shape 941063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066" name="Freeform: Shape 941065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059" name="Rectangle 3">
            <a:extLst>
              <a:ext uri="{FF2B5EF4-FFF2-40B4-BE49-F238E27FC236}">
                <a16:creationId xmlns:a16="http://schemas.microsoft.com/office/drawing/2014/main" id="{F6E85D7C-3C5E-3363-5DA9-493F002E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99032"/>
            <a:ext cx="4572000" cy="447141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chemeClr val="bg1"/>
                </a:solidFill>
              </a:rPr>
              <a:t>Electric current is given the symbol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	I</a:t>
            </a:r>
          </a:p>
          <a:p>
            <a:pPr eaLnBrk="1" hangingPunct="1"/>
            <a:r>
              <a:rPr lang="en-GB" altLang="en-US" sz="2000" dirty="0">
                <a:solidFill>
                  <a:schemeClr val="bg1"/>
                </a:solidFill>
              </a:rPr>
              <a:t>Current is the amount of charge flowing per second and is given the unit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	Amps 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94E64-81B9-1FFE-B7FE-6734980AC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40220"/>
            <a:ext cx="8178799" cy="537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72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6A20042-68DF-10DB-310E-DB08B55EBD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70C0"/>
                </a:solidFill>
                <a:latin typeface="Comic Sans MS" panose="030F0902030302020204" pitchFamily="66" charset="0"/>
              </a:rPr>
              <a:t>Charge, Current &amp; Time</a:t>
            </a:r>
          </a:p>
        </p:txBody>
      </p:sp>
      <p:sp>
        <p:nvSpPr>
          <p:cNvPr id="943107" name="Rectangle 3">
            <a:extLst>
              <a:ext uri="{FF2B5EF4-FFF2-40B4-BE49-F238E27FC236}">
                <a16:creationId xmlns:a16="http://schemas.microsoft.com/office/drawing/2014/main" id="{4BDFABC9-E2B5-D9AB-204A-BD33BA73C8C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488" cy="2405063"/>
          </a:xfrm>
        </p:spPr>
        <p:txBody>
          <a:bodyPr/>
          <a:lstStyle/>
          <a:p>
            <a:pPr marL="0" indent="0" eaLnBrk="1" hangingPunct="1"/>
            <a:r>
              <a:rPr lang="en-GB" altLang="en-US" sz="2800" dirty="0"/>
              <a:t>If current is charge flowing per second then</a:t>
            </a:r>
          </a:p>
          <a:p>
            <a:pPr marL="0" indent="0" eaLnBrk="1" hangingPunct="1"/>
            <a:endParaRPr lang="en-GB" altLang="en-US" dirty="0"/>
          </a:p>
          <a:p>
            <a:pPr marL="0" indent="0" eaLnBrk="1" hangingPunct="1"/>
            <a:endParaRPr lang="en-GB" altLang="en-US" dirty="0"/>
          </a:p>
        </p:txBody>
      </p:sp>
      <p:graphicFrame>
        <p:nvGraphicFramePr>
          <p:cNvPr id="943108" name="Object 4">
            <a:extLst>
              <a:ext uri="{FF2B5EF4-FFF2-40B4-BE49-F238E27FC236}">
                <a16:creationId xmlns:a16="http://schemas.microsoft.com/office/drawing/2014/main" id="{4906AACE-687F-C168-F6D5-4460CDB8BEE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2565400"/>
          <a:ext cx="2779713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59900" imgH="9067800" progId="Equation.3">
                  <p:embed/>
                </p:oleObj>
              </mc:Choice>
              <mc:Fallback>
                <p:oleObj name="Equation" r:id="rId3" imgW="9359900" imgH="9067800" progId="Equation.3">
                  <p:embed/>
                  <p:pic>
                    <p:nvPicPr>
                      <p:cNvPr id="943108" name="Object 4">
                        <a:extLst>
                          <a:ext uri="{FF2B5EF4-FFF2-40B4-BE49-F238E27FC236}">
                            <a16:creationId xmlns:a16="http://schemas.microsoft.com/office/drawing/2014/main" id="{4906AACE-687F-C168-F6D5-4460CDB8BEE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65400"/>
                        <a:ext cx="2779713" cy="2692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9" name="Line 5">
            <a:extLst>
              <a:ext uri="{FF2B5EF4-FFF2-40B4-BE49-F238E27FC236}">
                <a16:creationId xmlns:a16="http://schemas.microsoft.com/office/drawing/2014/main" id="{3E9D85D6-A27E-B110-EEF7-255929E00F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7813" y="4292600"/>
            <a:ext cx="1584325" cy="12239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943110" name="Text Box 6">
            <a:extLst>
              <a:ext uri="{FF2B5EF4-FFF2-40B4-BE49-F238E27FC236}">
                <a16:creationId xmlns:a16="http://schemas.microsoft.com/office/drawing/2014/main" id="{672C1988-7AC5-54AF-7EF6-07AD3DABB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48213"/>
            <a:ext cx="26638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time in seconds (s)</a:t>
            </a:r>
          </a:p>
        </p:txBody>
      </p:sp>
      <p:sp>
        <p:nvSpPr>
          <p:cNvPr id="943111" name="Line 7">
            <a:extLst>
              <a:ext uri="{FF2B5EF4-FFF2-40B4-BE49-F238E27FC236}">
                <a16:creationId xmlns:a16="http://schemas.microsoft.com/office/drawing/2014/main" id="{40D07051-BE19-5013-3F28-8E1937ABB5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0788" y="4292600"/>
            <a:ext cx="360362" cy="5746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943112" name="Text Box 8">
            <a:extLst>
              <a:ext uri="{FF2B5EF4-FFF2-40B4-BE49-F238E27FC236}">
                <a16:creationId xmlns:a16="http://schemas.microsoft.com/office/drawing/2014/main" id="{E1CDFA57-3A56-B0AF-2BB2-01AD2C606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53" y="5765800"/>
            <a:ext cx="28781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Current in Amps (A)</a:t>
            </a:r>
          </a:p>
        </p:txBody>
      </p:sp>
      <p:sp>
        <p:nvSpPr>
          <p:cNvPr id="943113" name="Text Box 9">
            <a:extLst>
              <a:ext uri="{FF2B5EF4-FFF2-40B4-BE49-F238E27FC236}">
                <a16:creationId xmlns:a16="http://schemas.microsoft.com/office/drawing/2014/main" id="{75C0B198-606D-9496-B52E-6A4554168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429000"/>
            <a:ext cx="244792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Charge transferred in coulombs (C)</a:t>
            </a:r>
          </a:p>
        </p:txBody>
      </p:sp>
      <p:sp>
        <p:nvSpPr>
          <p:cNvPr id="943114" name="Line 10">
            <a:extLst>
              <a:ext uri="{FF2B5EF4-FFF2-40B4-BE49-F238E27FC236}">
                <a16:creationId xmlns:a16="http://schemas.microsoft.com/office/drawing/2014/main" id="{FD97B4E6-8F57-2620-9B5F-E9755961A1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0788" y="3213100"/>
            <a:ext cx="862012" cy="1428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008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43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 animBg="1"/>
      <p:bldP spid="943110" grpId="0" animBg="1"/>
      <p:bldP spid="943112" grpId="0" animBg="1"/>
      <p:bldP spid="9431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79F128C-D798-98E1-04D0-2B26509A19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Experiment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to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measure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current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in series</a:t>
            </a:r>
          </a:p>
        </p:txBody>
      </p:sp>
      <p:sp>
        <p:nvSpPr>
          <p:cNvPr id="28675" name="2 Marcador de texto">
            <a:extLst>
              <a:ext uri="{FF2B5EF4-FFF2-40B4-BE49-F238E27FC236}">
                <a16:creationId xmlns:a16="http://schemas.microsoft.com/office/drawing/2014/main" id="{C0488044-6B1D-759B-C434-6261F2F5D13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8800" y="4457700"/>
            <a:ext cx="8229600" cy="2108200"/>
          </a:xfrm>
        </p:spPr>
        <p:txBody>
          <a:bodyPr/>
          <a:lstStyle/>
          <a:p>
            <a:pPr eaLnBrk="1" hangingPunct="1"/>
            <a:r>
              <a:rPr lang="es-ES" altLang="en-US"/>
              <a:t>Set up a series circuit with two 12v bulbs and a powerpack with a switch. Measure the current flowing at points 1, 2 and 3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F60A5E90-A870-0928-355F-0A69A578C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549400"/>
            <a:ext cx="64325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4 CuadroTexto">
            <a:extLst>
              <a:ext uri="{FF2B5EF4-FFF2-40B4-BE49-F238E27FC236}">
                <a16:creationId xmlns:a16="http://schemas.microsoft.com/office/drawing/2014/main" id="{46463007-7FE9-7A8F-0DAB-12C657584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1739900"/>
            <a:ext cx="4267200" cy="369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902030302020204" pitchFamily="66" charset="0"/>
            </a:endParaRPr>
          </a:p>
        </p:txBody>
      </p:sp>
      <p:sp>
        <p:nvSpPr>
          <p:cNvPr id="28678" name="5 CuadroTexto">
            <a:extLst>
              <a:ext uri="{FF2B5EF4-FFF2-40B4-BE49-F238E27FC236}">
                <a16:creationId xmlns:a16="http://schemas.microsoft.com/office/drawing/2014/main" id="{399FF376-20BA-85A2-2B75-BCD6AAFE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2405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902030302020204" pitchFamily="66" charset="0"/>
              </a:rPr>
              <a:t>ammeter</a:t>
            </a:r>
          </a:p>
        </p:txBody>
      </p:sp>
      <p:sp>
        <p:nvSpPr>
          <p:cNvPr id="28679" name="6 CuadroTexto">
            <a:extLst>
              <a:ext uri="{FF2B5EF4-FFF2-40B4-BE49-F238E27FC236}">
                <a16:creationId xmlns:a16="http://schemas.microsoft.com/office/drawing/2014/main" id="{871B3048-441E-F243-18CE-A38DC4EDB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29591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902030302020204" pitchFamily="66" charset="0"/>
              </a:rPr>
              <a:t>12v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0FB97-7CEF-9B50-59FD-E6A308AD1C8B}"/>
              </a:ext>
            </a:extLst>
          </p:cNvPr>
          <p:cNvSpPr txBox="1"/>
          <p:nvPr/>
        </p:nvSpPr>
        <p:spPr>
          <a:xfrm>
            <a:off x="271036" y="6211669"/>
            <a:ext cx="801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https://phet.colorado.edu/en/simulations/circuit-construction-kit-dc</a:t>
            </a:r>
            <a:endParaRPr lang="en-ES" dirty="0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261057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>
            <a:extLst>
              <a:ext uri="{FF2B5EF4-FFF2-40B4-BE49-F238E27FC236}">
                <a16:creationId xmlns:a16="http://schemas.microsoft.com/office/drawing/2014/main" id="{93E8F508-E547-9C29-D8A1-09840BA7CD4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s-ES" altLang="en-US" dirty="0" err="1">
                <a:solidFill>
                  <a:schemeClr val="bg1"/>
                </a:solidFill>
              </a:rPr>
              <a:t>Kichoff’s</a:t>
            </a:r>
            <a:r>
              <a:rPr lang="es-E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 err="1">
                <a:solidFill>
                  <a:schemeClr val="bg1"/>
                </a:solidFill>
              </a:rPr>
              <a:t>first</a:t>
            </a:r>
            <a:r>
              <a:rPr lang="es-ES" altLang="en-US" dirty="0">
                <a:solidFill>
                  <a:schemeClr val="bg1"/>
                </a:solidFill>
              </a:rPr>
              <a:t> </a:t>
            </a:r>
            <a:r>
              <a:rPr lang="es-ES" altLang="en-US" dirty="0" err="1">
                <a:solidFill>
                  <a:schemeClr val="bg1"/>
                </a:solidFill>
              </a:rPr>
              <a:t>law</a:t>
            </a:r>
            <a:endParaRPr lang="es-ES" altLang="en-US" dirty="0">
              <a:solidFill>
                <a:schemeClr val="bg1"/>
              </a:solidFill>
            </a:endParaRPr>
          </a:p>
        </p:txBody>
      </p:sp>
      <p:pic>
        <p:nvPicPr>
          <p:cNvPr id="66564" name="Picture 2">
            <a:extLst>
              <a:ext uri="{FF2B5EF4-FFF2-40B4-BE49-F238E27FC236}">
                <a16:creationId xmlns:a16="http://schemas.microsoft.com/office/drawing/2014/main" id="{25FC0ABF-B069-0A19-DCE3-0C0678E77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654175"/>
            <a:ext cx="609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4 CuadroTexto">
            <a:extLst>
              <a:ext uri="{FF2B5EF4-FFF2-40B4-BE49-F238E27FC236}">
                <a16:creationId xmlns:a16="http://schemas.microsoft.com/office/drawing/2014/main" id="{16C0365B-94E4-1F1E-9642-D84BACD9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025900"/>
            <a:ext cx="8737600" cy="1816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s-ES" altLang="en-US" sz="2800">
                <a:solidFill>
                  <a:schemeClr val="bg1"/>
                </a:solidFill>
                <a:latin typeface="Comic Sans MS" panose="030F0902030302020204" pitchFamily="66" charset="0"/>
              </a:rPr>
              <a:t>The current is the same at all points in a series circuit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s-ES" altLang="en-US" sz="2800">
                <a:solidFill>
                  <a:schemeClr val="bg1"/>
                </a:solidFill>
                <a:latin typeface="Comic Sans MS" panose="030F0902030302020204" pitchFamily="66" charset="0"/>
              </a:rPr>
              <a:t>Charge (electrons) don’t get used up.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s-ES" altLang="en-US" sz="2800">
                <a:solidFill>
                  <a:schemeClr val="bg1"/>
                </a:solidFill>
                <a:latin typeface="Comic Sans MS" panose="030F0902030302020204" pitchFamily="66" charset="0"/>
              </a:rPr>
              <a:t>Charge is conserved.</a:t>
            </a:r>
          </a:p>
        </p:txBody>
      </p:sp>
    </p:spTree>
    <p:extLst>
      <p:ext uri="{BB962C8B-B14F-4D97-AF65-F5344CB8AC3E}">
        <p14:creationId xmlns:p14="http://schemas.microsoft.com/office/powerpoint/2010/main" val="21206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3314" name="Picture 2" descr="Electric Eels Concentrate Their Electric Field to Induce Involuntary  Fatigue in Struggling Prey: Current Biology">
            <a:extLst>
              <a:ext uri="{FF2B5EF4-FFF2-40B4-BE49-F238E27FC236}">
                <a16:creationId xmlns:a16="http://schemas.microsoft.com/office/drawing/2014/main" id="{FB0E3F90-5271-3C1B-DDE3-64D434521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2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EC6187-170F-BA87-73AD-EC6BAAD14333}"/>
              </a:ext>
            </a:extLst>
          </p:cNvPr>
          <p:cNvSpPr txBox="1"/>
          <p:nvPr/>
        </p:nvSpPr>
        <p:spPr>
          <a:xfrm>
            <a:off x="519617" y="390293"/>
            <a:ext cx="7414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ELECTRIC EELS </a:t>
            </a:r>
            <a:r>
              <a:rPr lang="en-GB" dirty="0">
                <a:hlinkClick r:id="rId3"/>
              </a:rPr>
              <a:t>https://www.youtube.com/watch?v=z0M7_HPSi14</a:t>
            </a:r>
            <a:endParaRPr lang="en-GB" dirty="0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5621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4F737C0-7825-7158-C891-EC30F8CC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Working out power</a:t>
            </a:r>
            <a:endParaRPr lang="en-GB" altLang="en-US"/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DFF5182E-C4C2-CEA0-8BF1-E6888C4682F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4" name="Content Placeholder 5">
            <a:extLst>
              <a:ext uri="{FF2B5EF4-FFF2-40B4-BE49-F238E27FC236}">
                <a16:creationId xmlns:a16="http://schemas.microsoft.com/office/drawing/2014/main" id="{AE98C34C-BC0C-5A4B-67DC-FC97DC43DB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01838"/>
            <a:ext cx="7715250" cy="29940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E815A16-D40E-3A8B-79A6-80136A31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Calculate the power</a:t>
            </a:r>
            <a:endParaRPr lang="en-GB" altLang="en-US"/>
          </a:p>
        </p:txBody>
      </p:sp>
      <p:sp>
        <p:nvSpPr>
          <p:cNvPr id="31747" name="Text Placeholder 2">
            <a:extLst>
              <a:ext uri="{FF2B5EF4-FFF2-40B4-BE49-F238E27FC236}">
                <a16:creationId xmlns:a16="http://schemas.microsoft.com/office/drawing/2014/main" id="{892037C6-602F-FF35-1454-5CACDC9ADEE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altLang="en-US"/>
              <a:t>1. A series circuit had a current of 2.0 amps and the voltage of the bulb is 3.0 volts. Calculate the power.</a:t>
            </a:r>
            <a:endParaRPr lang="en-GB" altLang="en-US"/>
          </a:p>
        </p:txBody>
      </p:sp>
      <p:sp>
        <p:nvSpPr>
          <p:cNvPr id="31748" name="Content Placeholder 3">
            <a:extLst>
              <a:ext uri="{FF2B5EF4-FFF2-40B4-BE49-F238E27FC236}">
                <a16:creationId xmlns:a16="http://schemas.microsoft.com/office/drawing/2014/main" id="{AC4DCEE4-78C2-033A-DC9D-57C27A229B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altLang="en-US"/>
              <a:t>2. A series circuit had a current of 4.5 amps and the voltage of the buzzer is 2.0 volts. Calculate the power.</a:t>
            </a:r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CF88EF8-F22B-C734-9E66-8BDC0017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45494"/>
            <a:ext cx="2712642" cy="4376572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s-ES" altLang="en-US" sz="4200" dirty="0"/>
              <a:t>Can </a:t>
            </a:r>
            <a:r>
              <a:rPr lang="es-ES" altLang="en-US" sz="4200" dirty="0" err="1"/>
              <a:t>you</a:t>
            </a:r>
            <a:r>
              <a:rPr lang="es-ES" altLang="en-US" sz="4200" dirty="0"/>
              <a:t> </a:t>
            </a:r>
            <a:r>
              <a:rPr lang="es-ES" altLang="en-US" sz="4200" dirty="0" err="1"/>
              <a:t>find</a:t>
            </a:r>
            <a:r>
              <a:rPr lang="es-ES" altLang="en-US" sz="4200" dirty="0"/>
              <a:t> </a:t>
            </a:r>
            <a:r>
              <a:rPr lang="es-ES" altLang="en-US" sz="4200" dirty="0" err="1"/>
              <a:t>the</a:t>
            </a:r>
            <a:r>
              <a:rPr lang="es-ES" altLang="en-US" sz="4200" dirty="0"/>
              <a:t> </a:t>
            </a:r>
            <a:r>
              <a:rPr lang="es-ES" altLang="en-US" sz="4200" dirty="0" err="1"/>
              <a:t>mistakes</a:t>
            </a:r>
            <a:r>
              <a:rPr lang="es-ES" altLang="en-US" sz="4200" dirty="0"/>
              <a:t> in </a:t>
            </a:r>
            <a:r>
              <a:rPr lang="es-ES" altLang="en-US" sz="4200" dirty="0" err="1"/>
              <a:t>this</a:t>
            </a:r>
            <a:r>
              <a:rPr lang="es-ES" altLang="en-US" sz="4200" dirty="0"/>
              <a:t> </a:t>
            </a:r>
            <a:br>
              <a:rPr lang="es-ES" altLang="en-US" sz="4200" dirty="0"/>
            </a:br>
            <a:r>
              <a:rPr lang="es-ES" altLang="en-US" sz="4200" dirty="0" err="1"/>
              <a:t>paragraph</a:t>
            </a:r>
            <a:r>
              <a:rPr lang="es-ES" altLang="en-US" sz="4200" dirty="0"/>
              <a:t>  </a:t>
            </a:r>
            <a:r>
              <a:rPr lang="es-ES" altLang="en-US" sz="4200" dirty="0" err="1"/>
              <a:t>about</a:t>
            </a:r>
            <a:r>
              <a:rPr lang="es-ES" altLang="en-US" sz="4200" dirty="0"/>
              <a:t> </a:t>
            </a:r>
            <a:r>
              <a:rPr lang="es-ES" altLang="en-US" sz="4200" dirty="0" err="1"/>
              <a:t>current</a:t>
            </a:r>
            <a:r>
              <a:rPr lang="es-ES" altLang="en-US" sz="4200" dirty="0"/>
              <a:t>?</a:t>
            </a:r>
          </a:p>
        </p:txBody>
      </p:sp>
      <p:sp>
        <p:nvSpPr>
          <p:cNvPr id="34824" name="Freeform: Shape 34823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6" name="Freeform: Shape 34825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F841C12-B2C3-C822-04DA-2BB51DE5D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1399032"/>
            <a:ext cx="4126375" cy="4471416"/>
          </a:xfrm>
        </p:spPr>
        <p:txBody>
          <a:bodyPr anchor="ctr">
            <a:normAutofit/>
          </a:bodyPr>
          <a:lstStyle/>
          <a:p>
            <a:pPr>
              <a:buFontTx/>
              <a:buNone/>
            </a:pPr>
            <a:endParaRPr lang="es-ES" altLang="en-US" sz="19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altLang="en-US" sz="1900" dirty="0">
                <a:solidFill>
                  <a:schemeClr val="bg1"/>
                </a:solidFill>
              </a:rPr>
              <a:t>    Current is the amount of electricity flowing around a circuit. We measure current using an Amp. Current is measured in Volts. The current is the same anywhere in a circuit, so it does not matter where an ammeter goes in a circuit. Current is used up as it goes around the circuit.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3FA1D6A-0DF0-5B45-B131-1D73379DA3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8936" y="461828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en-GB" altLang="en-US">
                <a:solidFill>
                  <a:schemeClr val="bg2"/>
                </a:solidFill>
              </a:rPr>
              <a:t>Summary</a:t>
            </a:r>
            <a:endParaRPr lang="en-US" altLang="en-US">
              <a:solidFill>
                <a:schemeClr val="bg2"/>
              </a:solidFill>
            </a:endParaRPr>
          </a:p>
        </p:txBody>
      </p:sp>
      <p:graphicFrame>
        <p:nvGraphicFramePr>
          <p:cNvPr id="134147" name="Group 3">
            <a:extLst>
              <a:ext uri="{FF2B5EF4-FFF2-40B4-BE49-F238E27FC236}">
                <a16:creationId xmlns:a16="http://schemas.microsoft.com/office/drawing/2014/main" id="{428F7728-F127-69E4-C015-53A718883DD3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491229629"/>
              </p:ext>
            </p:extLst>
          </p:nvPr>
        </p:nvGraphicFramePr>
        <p:xfrm>
          <a:off x="588936" y="1801678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CURRENT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VOLTAGE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Measured in 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Measure with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4165" name="Text Box 21">
            <a:extLst>
              <a:ext uri="{FF2B5EF4-FFF2-40B4-BE49-F238E27FC236}">
                <a16:creationId xmlns:a16="http://schemas.microsoft.com/office/drawing/2014/main" id="{F7FBE5D5-AEB3-76C5-9DAC-B2F3B129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74" y="3414578"/>
            <a:ext cx="2881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FF0066"/>
                </a:solidFill>
                <a:latin typeface="Arial" panose="020B0604020202020204" pitchFamily="34" charset="0"/>
              </a:rPr>
              <a:t>Amps, A</a:t>
            </a:r>
            <a:endParaRPr lang="en-GB" altLang="en-US" sz="18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34166" name="Text Box 22">
            <a:extLst>
              <a:ext uri="{FF2B5EF4-FFF2-40B4-BE49-F238E27FC236}">
                <a16:creationId xmlns:a16="http://schemas.microsoft.com/office/drawing/2014/main" id="{B6436011-BD0F-DD36-62FB-32487C46C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61" y="4925878"/>
            <a:ext cx="2881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panose="020B0604020202020204" pitchFamily="34" charset="0"/>
              </a:rPr>
              <a:t>Voltmeter</a:t>
            </a:r>
            <a:endParaRPr lang="en-GB" altLang="en-US" sz="18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34167" name="Text Box 23">
            <a:extLst>
              <a:ext uri="{FF2B5EF4-FFF2-40B4-BE49-F238E27FC236}">
                <a16:creationId xmlns:a16="http://schemas.microsoft.com/office/drawing/2014/main" id="{E665EA57-3DC4-92E4-17EA-1F2DDF6BD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74" y="4854441"/>
            <a:ext cx="2160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Ammeter</a:t>
            </a:r>
            <a:endParaRPr lang="en-GB" altLang="en-US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34168" name="Text Box 24">
            <a:extLst>
              <a:ext uri="{FF2B5EF4-FFF2-40B4-BE49-F238E27FC236}">
                <a16:creationId xmlns:a16="http://schemas.microsoft.com/office/drawing/2014/main" id="{7E9C9277-CD43-C8EC-49C0-247718357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61" y="3559041"/>
            <a:ext cx="2160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panose="020B0604020202020204" pitchFamily="34" charset="0"/>
              </a:rPr>
              <a:t>Volts, V</a:t>
            </a:r>
            <a:endParaRPr lang="en-GB" altLang="en-US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  <p:bldP spid="134166" grpId="0"/>
      <p:bldP spid="134167" grpId="0"/>
      <p:bldP spid="1341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4633CD4-28C0-4D05-173F-8C5A960568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Experiment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to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measure</a:t>
            </a: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 pitchFamily="66" charset="0"/>
              </a:rPr>
              <a:t>voltage</a:t>
            </a:r>
            <a:br>
              <a:rPr lang="es-E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in series</a:t>
            </a:r>
          </a:p>
        </p:txBody>
      </p:sp>
      <p:sp>
        <p:nvSpPr>
          <p:cNvPr id="51203" name="2 Marcador de texto">
            <a:extLst>
              <a:ext uri="{FF2B5EF4-FFF2-40B4-BE49-F238E27FC236}">
                <a16:creationId xmlns:a16="http://schemas.microsoft.com/office/drawing/2014/main" id="{F5F9C410-2C52-62C1-29E6-CF1A3AF42E3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8800" y="4457700"/>
            <a:ext cx="8229600" cy="2108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ES" altLang="en-US" dirty="0" err="1"/>
              <a:t>Add</a:t>
            </a:r>
            <a:r>
              <a:rPr lang="es-ES" altLang="en-US" dirty="0"/>
              <a:t> </a:t>
            </a:r>
            <a:r>
              <a:rPr lang="es-ES" altLang="en-US" dirty="0" err="1"/>
              <a:t>the</a:t>
            </a:r>
            <a:r>
              <a:rPr lang="es-ES" altLang="en-US" dirty="0"/>
              <a:t> </a:t>
            </a:r>
            <a:r>
              <a:rPr lang="es-ES" altLang="en-US" dirty="0" err="1"/>
              <a:t>voltmeter</a:t>
            </a:r>
            <a:r>
              <a:rPr lang="es-ES" altLang="en-US" dirty="0"/>
              <a:t> </a:t>
            </a:r>
            <a:r>
              <a:rPr lang="es-ES" altLang="en-US" dirty="0" err="1"/>
              <a:t>to</a:t>
            </a:r>
            <a:r>
              <a:rPr lang="es-ES" altLang="en-US" dirty="0"/>
              <a:t> </a:t>
            </a:r>
            <a:r>
              <a:rPr lang="es-ES" altLang="en-US" dirty="0" err="1"/>
              <a:t>the</a:t>
            </a:r>
            <a:r>
              <a:rPr lang="es-ES" altLang="en-US" dirty="0"/>
              <a:t> </a:t>
            </a:r>
            <a:r>
              <a:rPr lang="es-ES" altLang="en-US" dirty="0" err="1"/>
              <a:t>following</a:t>
            </a:r>
            <a:r>
              <a:rPr lang="es-ES" altLang="en-US" dirty="0"/>
              <a:t> </a:t>
            </a:r>
            <a:r>
              <a:rPr lang="es-ES" altLang="en-US" dirty="0" err="1"/>
              <a:t>components</a:t>
            </a:r>
            <a:r>
              <a:rPr lang="es-ES" altLang="en-US" dirty="0"/>
              <a:t> and </a:t>
            </a:r>
            <a:r>
              <a:rPr lang="es-ES" altLang="en-US" dirty="0" err="1"/>
              <a:t>record</a:t>
            </a:r>
            <a:r>
              <a:rPr lang="es-ES" altLang="en-US" dirty="0"/>
              <a:t> </a:t>
            </a:r>
            <a:r>
              <a:rPr lang="es-ES" altLang="en-US" dirty="0" err="1"/>
              <a:t>the</a:t>
            </a:r>
            <a:r>
              <a:rPr lang="es-ES" altLang="en-US" dirty="0"/>
              <a:t> </a:t>
            </a:r>
            <a:r>
              <a:rPr lang="es-ES" altLang="en-US" dirty="0" err="1"/>
              <a:t>voltage</a:t>
            </a:r>
            <a:r>
              <a:rPr lang="es-ES" altLang="en-US" dirty="0"/>
              <a:t>:</a:t>
            </a:r>
          </a:p>
          <a:p>
            <a:pPr eaLnBrk="1" hangingPunct="1">
              <a:defRPr/>
            </a:pPr>
            <a:r>
              <a:rPr lang="es-ES" altLang="en-US" dirty="0" err="1"/>
              <a:t>Bulb</a:t>
            </a:r>
            <a:r>
              <a:rPr lang="es-ES" altLang="en-US" dirty="0"/>
              <a:t> 1</a:t>
            </a:r>
          </a:p>
          <a:p>
            <a:pPr eaLnBrk="1" hangingPunct="1">
              <a:defRPr/>
            </a:pPr>
            <a:r>
              <a:rPr lang="es-ES" altLang="en-US" dirty="0" err="1"/>
              <a:t>Bulb</a:t>
            </a:r>
            <a:r>
              <a:rPr lang="es-ES" altLang="en-US" dirty="0"/>
              <a:t> 2</a:t>
            </a:r>
          </a:p>
          <a:p>
            <a:pPr eaLnBrk="1" hangingPunct="1">
              <a:defRPr/>
            </a:pPr>
            <a:endParaRPr lang="es-ES" altLang="en-US" dirty="0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3B75A96F-FBD4-A517-D11B-07D4C936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549400"/>
            <a:ext cx="64325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4 CuadroTexto">
            <a:extLst>
              <a:ext uri="{FF2B5EF4-FFF2-40B4-BE49-F238E27FC236}">
                <a16:creationId xmlns:a16="http://schemas.microsoft.com/office/drawing/2014/main" id="{D548C34A-3556-2406-152C-F281CB41A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1739900"/>
            <a:ext cx="426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902030302020204" pitchFamily="66" charset="0"/>
            </a:endParaRPr>
          </a:p>
        </p:txBody>
      </p:sp>
      <p:sp>
        <p:nvSpPr>
          <p:cNvPr id="33798" name="5 CuadroTexto">
            <a:extLst>
              <a:ext uri="{FF2B5EF4-FFF2-40B4-BE49-F238E27FC236}">
                <a16:creationId xmlns:a16="http://schemas.microsoft.com/office/drawing/2014/main" id="{FC155B8E-71A0-68CD-550C-621A562C8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24050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902030302020204" pitchFamily="66" charset="0"/>
              </a:rPr>
              <a:t>ammeter</a:t>
            </a:r>
          </a:p>
        </p:txBody>
      </p:sp>
      <p:sp>
        <p:nvSpPr>
          <p:cNvPr id="33799" name="6 CuadroTexto">
            <a:extLst>
              <a:ext uri="{FF2B5EF4-FFF2-40B4-BE49-F238E27FC236}">
                <a16:creationId xmlns:a16="http://schemas.microsoft.com/office/drawing/2014/main" id="{0F1591D0-89FF-A4EC-ED41-65A7D18B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29591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902030302020204" pitchFamily="66" charset="0"/>
              </a:rPr>
              <a:t>12v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8A467-0452-4277-2820-B89E4BA2A3EF}"/>
              </a:ext>
            </a:extLst>
          </p:cNvPr>
          <p:cNvSpPr txBox="1"/>
          <p:nvPr/>
        </p:nvSpPr>
        <p:spPr>
          <a:xfrm>
            <a:off x="3434576" y="5865541"/>
            <a:ext cx="6043960" cy="918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https://phet.colorado.edu/en/simulations/circuit-construction-kit-dc</a:t>
            </a:r>
            <a:endParaRPr lang="en-ES" dirty="0"/>
          </a:p>
          <a:p>
            <a:endParaRPr lang="en-ES" dirty="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4109F14-9C24-2BB7-DF8A-E4679C48BE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11932"/>
            <a:ext cx="8229600" cy="868362"/>
          </a:xfrm>
          <a:noFill/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How can we measure voltage?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6840277-D6DD-F566-BF22-02D10795CE5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320800"/>
            <a:ext cx="5524500" cy="4991100"/>
          </a:xfrm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/>
              <a:t>Voltage (or p</a:t>
            </a:r>
            <a:r>
              <a:rPr lang="en-GB" altLang="en-US" dirty="0">
                <a:solidFill>
                  <a:schemeClr val="bg1"/>
                </a:solidFill>
              </a:rPr>
              <a:t>otential </a:t>
            </a:r>
            <a:r>
              <a:rPr lang="en-GB" altLang="en-US" dirty="0"/>
              <a:t>d</a:t>
            </a:r>
            <a:r>
              <a:rPr lang="en-GB" altLang="en-US" dirty="0">
                <a:solidFill>
                  <a:schemeClr val="bg1"/>
                </a:solidFill>
              </a:rPr>
              <a:t>ifference</a:t>
            </a:r>
            <a:r>
              <a:rPr lang="en-GB" altLang="en-US" dirty="0"/>
              <a:t>) can be measured using a </a:t>
            </a:r>
            <a:r>
              <a:rPr lang="en-GB" altLang="en-US" dirty="0">
                <a:solidFill>
                  <a:schemeClr val="bg1"/>
                </a:solidFill>
              </a:rPr>
              <a:t>voltmeter</a:t>
            </a:r>
            <a:r>
              <a:rPr lang="en-GB" altLang="en-US" dirty="0"/>
              <a:t>.</a:t>
            </a:r>
          </a:p>
          <a:p>
            <a:pPr eaLnBrk="1" hangingPunct="1"/>
            <a:r>
              <a:rPr lang="en-GB" altLang="en-US" dirty="0"/>
              <a:t>An ammeter is connected in the circuit in </a:t>
            </a:r>
            <a:r>
              <a:rPr lang="en-GB" altLang="en-US" dirty="0">
                <a:solidFill>
                  <a:schemeClr val="bg1"/>
                </a:solidFill>
              </a:rPr>
              <a:t>series</a:t>
            </a:r>
            <a:r>
              <a:rPr lang="en-GB" altLang="en-US" dirty="0"/>
              <a:t> but a voltmeter must be connected </a:t>
            </a:r>
            <a:r>
              <a:rPr lang="en-GB" altLang="en-US" dirty="0">
                <a:solidFill>
                  <a:srgbClr val="FF00FF"/>
                </a:solidFill>
              </a:rPr>
              <a:t>across (hug) </a:t>
            </a:r>
            <a:r>
              <a:rPr lang="en-GB" altLang="en-US" dirty="0"/>
              <a:t>the component (in </a:t>
            </a:r>
            <a:r>
              <a:rPr lang="en-GB" altLang="en-US" dirty="0">
                <a:solidFill>
                  <a:schemeClr val="bg1"/>
                </a:solidFill>
              </a:rPr>
              <a:t>parallel</a:t>
            </a:r>
            <a:r>
              <a:rPr lang="en-GB" altLang="en-US" dirty="0"/>
              <a:t>).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49156" name="Oval 4">
            <a:extLst>
              <a:ext uri="{FF2B5EF4-FFF2-40B4-BE49-F238E27FC236}">
                <a16:creationId xmlns:a16="http://schemas.microsoft.com/office/drawing/2014/main" id="{6CD4A799-FF0B-B01F-907B-77C91E506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2788520"/>
            <a:ext cx="725487" cy="728663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902030302020204" pitchFamily="66" charset="0"/>
            </a:endParaRPr>
          </a:p>
        </p:txBody>
      </p:sp>
      <p:sp>
        <p:nvSpPr>
          <p:cNvPr id="1007621" name="Text Box 5">
            <a:extLst>
              <a:ext uri="{FF2B5EF4-FFF2-40B4-BE49-F238E27FC236}">
                <a16:creationId xmlns:a16="http://schemas.microsoft.com/office/drawing/2014/main" id="{28283EB8-B47E-58B0-FCE5-13C1C1D8A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320" y="2876627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5C429FBA-C200-4A03-F837-0C1D9B63D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9895" y="315285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49159" name="Line 7">
            <a:extLst>
              <a:ext uri="{FF2B5EF4-FFF2-40B4-BE49-F238E27FC236}">
                <a16:creationId xmlns:a16="http://schemas.microsoft.com/office/drawing/2014/main" id="{35F1F92D-B0F0-F1E5-EE5C-FC76F7EB6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8320" y="3152852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pic>
        <p:nvPicPr>
          <p:cNvPr id="49160" name="Picture 8">
            <a:extLst>
              <a:ext uri="{FF2B5EF4-FFF2-40B4-BE49-F238E27FC236}">
                <a16:creationId xmlns:a16="http://schemas.microsoft.com/office/drawing/2014/main" id="{ACECDA7A-C522-AF2C-666A-DB3412E5B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520825"/>
            <a:ext cx="3460750" cy="3449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9161" name="Picture 10" descr="Milk And Mocha Hugs GIF - MilkAndMocha Hugs BearCouple GIFs | Cute love  gif, Cute bear drawings, Hug gif">
            <a:extLst>
              <a:ext uri="{FF2B5EF4-FFF2-40B4-BE49-F238E27FC236}">
                <a16:creationId xmlns:a16="http://schemas.microsoft.com/office/drawing/2014/main" id="{C96B0A44-E42A-27CE-294A-68DEF2B8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90" y="5029200"/>
            <a:ext cx="2085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 animBg="1"/>
      <p:bldP spid="49156" grpId="0" animBg="1"/>
      <p:bldP spid="1007621" grpId="0"/>
      <p:bldP spid="49158" grpId="0" animBg="1"/>
      <p:bldP spid="491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ectric Potential Difference - Definition, Formula, Unit - Teachoo">
            <a:extLst>
              <a:ext uri="{FF2B5EF4-FFF2-40B4-BE49-F238E27FC236}">
                <a16:creationId xmlns:a16="http://schemas.microsoft.com/office/drawing/2014/main" id="{25064ECC-25C4-B4DE-06B8-E04FFC810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5"/>
          <a:stretch/>
        </p:blipFill>
        <p:spPr bwMode="auto">
          <a:xfrm>
            <a:off x="2792599" y="1417638"/>
            <a:ext cx="3962213" cy="51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590838-AF19-21C8-A503-BC547D689FA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ES" b="0" kern="0" dirty="0"/>
              <a:t>Voltage (or potential difference)</a:t>
            </a:r>
          </a:p>
        </p:txBody>
      </p:sp>
    </p:spTree>
    <p:extLst>
      <p:ext uri="{BB962C8B-B14F-4D97-AF65-F5344CB8AC3E}">
        <p14:creationId xmlns:p14="http://schemas.microsoft.com/office/powerpoint/2010/main" val="1385221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D850-59A7-C7D5-1316-ABE400DF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Voltage</a:t>
            </a:r>
          </a:p>
        </p:txBody>
      </p:sp>
      <p:pic>
        <p:nvPicPr>
          <p:cNvPr id="6146" name="Picture 2" descr="What is Voltage? - The Engineering Mindset">
            <a:extLst>
              <a:ext uri="{FF2B5EF4-FFF2-40B4-BE49-F238E27FC236}">
                <a16:creationId xmlns:a16="http://schemas.microsoft.com/office/drawing/2014/main" id="{0C0B5943-1A23-A711-A64F-3640615281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5" y="1600200"/>
            <a:ext cx="74277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5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is Voltage or Potential Difference ? - Electrical Engineering Info">
            <a:extLst>
              <a:ext uri="{FF2B5EF4-FFF2-40B4-BE49-F238E27FC236}">
                <a16:creationId xmlns:a16="http://schemas.microsoft.com/office/drawing/2014/main" id="{6C11B267-0F40-73C1-9AF8-58FFBA41F0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424" y="643466"/>
            <a:ext cx="723515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92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oltage-gated ion channels as mediators of neuronal signalling Flashcards |  Quizlet">
            <a:extLst>
              <a:ext uri="{FF2B5EF4-FFF2-40B4-BE49-F238E27FC236}">
                <a16:creationId xmlns:a16="http://schemas.microsoft.com/office/drawing/2014/main" id="{D79558FF-5E15-A494-2649-AB28F3F4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1" y="1430719"/>
            <a:ext cx="8178799" cy="51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FF47DE1-EFE3-0CB2-A8A1-DCB3278535A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ES" b="0" kern="0" dirty="0"/>
              <a:t>Voltage in the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202036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3765-C6ED-EE70-1BDC-63F1301929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S" dirty="0"/>
              <a:t>Electric circuit components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F4EA4-1FBD-41AF-DA25-42BBAC18E6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11329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UNDAMENTALS OF THE NERVOUS SYSTEM AND NERVOUS TISSUE">
            <a:extLst>
              <a:ext uri="{FF2B5EF4-FFF2-40B4-BE49-F238E27FC236}">
                <a16:creationId xmlns:a16="http://schemas.microsoft.com/office/drawing/2014/main" id="{4046221A-E6DC-C974-71E7-2D353338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02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AAB8-4900-BC4D-A3ED-E24C713F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Membrane potential = difference in charges between two locations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9F28229-0EB1-104E-B8BC-EA32768C4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81" y="1417638"/>
            <a:ext cx="6695837" cy="47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97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erve action potential andpropagation (Chapter 49) - Basic Physiology for  Anaesthetists">
            <a:extLst>
              <a:ext uri="{FF2B5EF4-FFF2-40B4-BE49-F238E27FC236}">
                <a16:creationId xmlns:a16="http://schemas.microsoft.com/office/drawing/2014/main" id="{8B7DDE35-7F45-8366-CEC2-EFA25C7C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57150"/>
            <a:ext cx="44450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48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1377F37-831F-1AC6-AF6C-F5E1F252B2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1372" y="3667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/>
              <a:t>What is the energy change which takes place in a battery?</a:t>
            </a:r>
          </a:p>
        </p:txBody>
      </p:sp>
      <p:pic>
        <p:nvPicPr>
          <p:cNvPr id="18435" name="Picture 5" descr="alkaline-battery-aa-lr6">
            <a:extLst>
              <a:ext uri="{FF2B5EF4-FFF2-40B4-BE49-F238E27FC236}">
                <a16:creationId xmlns:a16="http://schemas.microsoft.com/office/drawing/2014/main" id="{F6B88DA0-6865-D292-D26E-EDBFDB8C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1798638"/>
            <a:ext cx="34671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1238" name="Text Box 6">
            <a:extLst>
              <a:ext uri="{FF2B5EF4-FFF2-40B4-BE49-F238E27FC236}">
                <a16:creationId xmlns:a16="http://schemas.microsoft.com/office/drawing/2014/main" id="{01DB8676-1B72-945D-48AC-C13ACE414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221288"/>
            <a:ext cx="4835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solidFill>
                  <a:srgbClr val="0070C0"/>
                </a:solidFill>
                <a:latin typeface="Comic Sans MS" panose="030F0902030302020204" pitchFamily="66" charset="0"/>
              </a:rPr>
              <a:t>Chemical to Electrical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A88B386-E66F-B779-CA4D-367B8A2B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When a battery is in a circuit…</a:t>
            </a:r>
          </a:p>
        </p:txBody>
      </p:sp>
      <p:sp>
        <p:nvSpPr>
          <p:cNvPr id="992259" name="Rectangle 3">
            <a:extLst>
              <a:ext uri="{FF2B5EF4-FFF2-40B4-BE49-F238E27FC236}">
                <a16:creationId xmlns:a16="http://schemas.microsoft.com/office/drawing/2014/main" id="{FB18BE88-97C6-1369-9FB9-08F9E8C02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/>
              <a:t>The electrical energy is carried by the electrons that move round the circuit.</a:t>
            </a:r>
          </a:p>
          <a:p>
            <a:pPr eaLnBrk="1" hangingPunct="1"/>
            <a:r>
              <a:rPr lang="en-GB" altLang="en-US" sz="3600" dirty="0"/>
              <a:t>It is converted into others forms of energy.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37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circuit">
            <a:extLst>
              <a:ext uri="{FF2B5EF4-FFF2-40B4-BE49-F238E27FC236}">
                <a16:creationId xmlns:a16="http://schemas.microsoft.com/office/drawing/2014/main" id="{28F64C41-CB2F-6C75-184C-1BCD8D049E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23875"/>
            <a:ext cx="54038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Oval 9">
            <a:extLst>
              <a:ext uri="{FF2B5EF4-FFF2-40B4-BE49-F238E27FC236}">
                <a16:creationId xmlns:a16="http://schemas.microsoft.com/office/drawing/2014/main" id="{B764A3E6-9E8B-57C9-AB87-4E55E0DEA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2387600"/>
            <a:ext cx="762000" cy="749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902030302020204" pitchFamily="66" charset="0"/>
            </a:endParaRPr>
          </a:p>
        </p:txBody>
      </p:sp>
      <p:sp>
        <p:nvSpPr>
          <p:cNvPr id="41988" name="Line 10">
            <a:extLst>
              <a:ext uri="{FF2B5EF4-FFF2-40B4-BE49-F238E27FC236}">
                <a16:creationId xmlns:a16="http://schemas.microsoft.com/office/drawing/2014/main" id="{10EFBF25-5D50-C341-44C7-8BFC76643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100" y="2489200"/>
            <a:ext cx="55880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41989" name="Line 11">
            <a:extLst>
              <a:ext uri="{FF2B5EF4-FFF2-40B4-BE49-F238E27FC236}">
                <a16:creationId xmlns:a16="http://schemas.microsoft.com/office/drawing/2014/main" id="{9CF8672C-F045-44F5-95BA-A279F891A7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2514600"/>
            <a:ext cx="5588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41990" name="Text Box 12">
            <a:extLst>
              <a:ext uri="{FF2B5EF4-FFF2-40B4-BE49-F238E27FC236}">
                <a16:creationId xmlns:a16="http://schemas.microsoft.com/office/drawing/2014/main" id="{DA685D39-5D26-14AF-0345-0961100B8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975"/>
            <a:ext cx="9326563" cy="8302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The coulombs start with (for example) 12J of energy each.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They have “electrical potential energy”.</a:t>
            </a:r>
          </a:p>
        </p:txBody>
      </p:sp>
      <p:sp>
        <p:nvSpPr>
          <p:cNvPr id="41991" name="1 CuadroTexto">
            <a:extLst>
              <a:ext uri="{FF2B5EF4-FFF2-40B4-BE49-F238E27FC236}">
                <a16:creationId xmlns:a16="http://schemas.microsoft.com/office/drawing/2014/main" id="{6BD67599-017D-3BFF-2176-1BF6AB112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5372100"/>
            <a:ext cx="8001000" cy="13843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902030302020204" pitchFamily="66" charset="0"/>
              </a:rPr>
              <a:t>When the coulombs have travelled back to the battery they have transferred all their energy to other forms.</a:t>
            </a:r>
          </a:p>
        </p:txBody>
      </p:sp>
      <p:sp>
        <p:nvSpPr>
          <p:cNvPr id="41992" name="2 CuadroTexto">
            <a:extLst>
              <a:ext uri="{FF2B5EF4-FFF2-40B4-BE49-F238E27FC236}">
                <a16:creationId xmlns:a16="http://schemas.microsoft.com/office/drawing/2014/main" id="{0447EA79-DB7C-51C6-AD8B-0A8A66B66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1536700"/>
            <a:ext cx="2330450" cy="35401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latin typeface="Comic Sans MS" panose="030F0902030302020204" pitchFamily="66" charset="0"/>
              </a:rPr>
              <a:t>As the coulombs travel round the circuit this energy is changed to other forms.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D5F35C7-7E49-1060-7CD4-0E8879283B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err="1"/>
              <a:t>Where</a:t>
            </a:r>
            <a:r>
              <a:rPr lang="es-ES" sz="4000" dirty="0"/>
              <a:t> </a:t>
            </a:r>
            <a:r>
              <a:rPr lang="es-ES" sz="4000" dirty="0" err="1"/>
              <a:t>does</a:t>
            </a:r>
            <a:r>
              <a:rPr lang="es-ES" sz="4000" dirty="0"/>
              <a:t> </a:t>
            </a:r>
            <a:r>
              <a:rPr lang="es-ES" sz="4000" dirty="0" err="1"/>
              <a:t>most</a:t>
            </a:r>
            <a:r>
              <a:rPr lang="es-ES" sz="4000" dirty="0"/>
              <a:t> of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energy</a:t>
            </a:r>
            <a:r>
              <a:rPr lang="es-ES" sz="4000" dirty="0"/>
              <a:t> </a:t>
            </a:r>
            <a:r>
              <a:rPr lang="es-ES" sz="4000" dirty="0" err="1"/>
              <a:t>tranformation</a:t>
            </a:r>
            <a:r>
              <a:rPr lang="es-ES" sz="4000" dirty="0"/>
              <a:t> </a:t>
            </a:r>
            <a:r>
              <a:rPr lang="es-ES" sz="4000" dirty="0" err="1"/>
              <a:t>take</a:t>
            </a:r>
            <a:r>
              <a:rPr lang="es-ES" sz="4000" dirty="0"/>
              <a:t> place?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AE760D7E-3474-ADB8-823B-EE902CCE5B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2001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latin typeface="Comic Sans MS" panose="030F0902030302020204" pitchFamily="66" charset="0"/>
              </a:rPr>
              <a:t>In the conducting wires the coulombs lose very little energy as the wires are made of a conductor (copper).</a:t>
            </a:r>
          </a:p>
        </p:txBody>
      </p:sp>
      <p:sp>
        <p:nvSpPr>
          <p:cNvPr id="44036" name="5 CuadroTexto">
            <a:extLst>
              <a:ext uri="{FF2B5EF4-FFF2-40B4-BE49-F238E27FC236}">
                <a16:creationId xmlns:a16="http://schemas.microsoft.com/office/drawing/2014/main" id="{F3F390A6-80F8-8E09-7DC9-BE3CA69B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2997200"/>
            <a:ext cx="7556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902030302020204" pitchFamily="66" charset="0"/>
              </a:rPr>
              <a:t>The light-bulb filament is made of resistance wire and this causes the coulombs to lose most of their energy in the bulb.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902030302020204" pitchFamily="66" charset="0"/>
              </a:rPr>
              <a:t>When the coulombs get back to the battery they have transferred all of their electrical potential energy and have no energy left.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CDED251-7B10-BAF0-3606-61C0B0144E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3504" y="1445494"/>
            <a:ext cx="2712642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has “potential difference” got to do with voltage?</a:t>
            </a:r>
          </a:p>
        </p:txBody>
      </p:sp>
      <p:sp>
        <p:nvSpPr>
          <p:cNvPr id="999432" name="Freeform: Shape 999431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434" name="Freeform: Shape 999433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427" name="Rectangle 3">
            <a:extLst>
              <a:ext uri="{FF2B5EF4-FFF2-40B4-BE49-F238E27FC236}">
                <a16:creationId xmlns:a16="http://schemas.microsoft.com/office/drawing/2014/main" id="{012EA11F-821E-35DC-708D-37F8D77389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0" y="1399032"/>
            <a:ext cx="4126375" cy="4471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>
                <a:solidFill>
                  <a:schemeClr val="bg1"/>
                </a:solidFill>
              </a:rPr>
              <a:t>It is the same thing!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 dirty="0">
              <a:solidFill>
                <a:schemeClr val="bg1"/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>
                <a:solidFill>
                  <a:schemeClr val="bg1"/>
                </a:solidFill>
              </a:rPr>
              <a:t>The potential difference (</a:t>
            </a:r>
            <a:r>
              <a:rPr lang="en-US" altLang="en-US" sz="1900" kern="1200" dirty="0" err="1">
                <a:solidFill>
                  <a:schemeClr val="bg1"/>
                </a:solidFill>
              </a:rPr>
              <a:t>p.d.</a:t>
            </a:r>
            <a:r>
              <a:rPr lang="en-US" altLang="en-US" sz="1900" kern="1200" dirty="0">
                <a:solidFill>
                  <a:schemeClr val="bg1"/>
                </a:solidFill>
              </a:rPr>
              <a:t>), or voltage (unit volts),of a battery or cell is a measure of the electrical energy given to one coulomb of charge passing through the battery.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 dirty="0">
              <a:solidFill>
                <a:schemeClr val="bg1"/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>
                <a:solidFill>
                  <a:schemeClr val="bg1"/>
                </a:solidFill>
              </a:rPr>
              <a:t>Volt = joule/coulomb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 dirty="0">
              <a:solidFill>
                <a:schemeClr val="bg1"/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 dirty="0">
                <a:solidFill>
                  <a:schemeClr val="bg1"/>
                </a:solidFill>
              </a:rPr>
              <a:t>V = E/Q      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9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>
            <a:extLst>
              <a:ext uri="{FF2B5EF4-FFF2-40B4-BE49-F238E27FC236}">
                <a16:creationId xmlns:a16="http://schemas.microsoft.com/office/drawing/2014/main" id="{F95DF473-5055-9608-95C9-35B2C2F10B8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altLang="en-US">
                <a:solidFill>
                  <a:schemeClr val="tx1"/>
                </a:solidFill>
                <a:latin typeface="Comic Sans MS" panose="030F0902030302020204" pitchFamily="66" charset="0"/>
              </a:rPr>
              <a:t>Energy is conserved</a:t>
            </a:r>
          </a:p>
        </p:txBody>
      </p:sp>
      <p:sp>
        <p:nvSpPr>
          <p:cNvPr id="73731" name="2 Marcador de contenido">
            <a:extLst>
              <a:ext uri="{FF2B5EF4-FFF2-40B4-BE49-F238E27FC236}">
                <a16:creationId xmlns:a16="http://schemas.microsoft.com/office/drawing/2014/main" id="{61E1AFF5-AA59-BC66-E9C1-96B356589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n-US"/>
              <a:t>The voltage of the supply is the energy given to each Coulomb.</a:t>
            </a:r>
          </a:p>
          <a:p>
            <a:pPr eaLnBrk="1" hangingPunct="1"/>
            <a:r>
              <a:rPr lang="es-ES" altLang="en-US"/>
              <a:t>The voltages across each bulb is the energy lost by each coulomb as it travels through.</a:t>
            </a:r>
          </a:p>
          <a:p>
            <a:pPr eaLnBrk="1" hangingPunct="1"/>
            <a:r>
              <a:rPr lang="es-ES" altLang="en-US"/>
              <a:t>If we can ignore the conducting wires then by conservation of energy  </a:t>
            </a:r>
          </a:p>
        </p:txBody>
      </p:sp>
      <p:sp>
        <p:nvSpPr>
          <p:cNvPr id="73732" name="3 CuadroTexto">
            <a:extLst>
              <a:ext uri="{FF2B5EF4-FFF2-40B4-BE49-F238E27FC236}">
                <a16:creationId xmlns:a16="http://schemas.microsoft.com/office/drawing/2014/main" id="{275982AF-3038-29E4-328D-2F4894B5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341" y="5413374"/>
            <a:ext cx="3325541" cy="11699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400">
                <a:solidFill>
                  <a:srgbClr val="000000"/>
                </a:solidFill>
                <a:latin typeface="Comic Sans MS" panose="030F0902030302020204" pitchFamily="66" charset="0"/>
              </a:rPr>
              <a:t>V</a:t>
            </a:r>
            <a:r>
              <a:rPr lang="es-ES" altLang="en-US" sz="5400" baseline="-25000">
                <a:solidFill>
                  <a:srgbClr val="000000"/>
                </a:solidFill>
                <a:latin typeface="Comic Sans MS" panose="030F0902030302020204" pitchFamily="66" charset="0"/>
              </a:rPr>
              <a:t>s</a:t>
            </a:r>
            <a:r>
              <a:rPr lang="es-ES" altLang="en-US" sz="5400">
                <a:solidFill>
                  <a:srgbClr val="000000"/>
                </a:solidFill>
                <a:latin typeface="Comic Sans MS" panose="030F0902030302020204" pitchFamily="66" charset="0"/>
              </a:rPr>
              <a:t> =V</a:t>
            </a:r>
            <a:r>
              <a:rPr lang="es-ES" altLang="en-US" sz="5400" baseline="-25000">
                <a:solidFill>
                  <a:srgbClr val="000000"/>
                </a:solidFill>
                <a:latin typeface="Comic Sans MS" panose="030F0902030302020204" pitchFamily="66" charset="0"/>
              </a:rPr>
              <a:t>1</a:t>
            </a:r>
            <a:r>
              <a:rPr lang="es-ES" altLang="en-US" sz="5400">
                <a:solidFill>
                  <a:srgbClr val="000000"/>
                </a:solidFill>
                <a:latin typeface="Comic Sans MS" panose="030F0902030302020204" pitchFamily="66" charset="0"/>
              </a:rPr>
              <a:t>+V</a:t>
            </a:r>
            <a:r>
              <a:rPr lang="es-ES" altLang="en-US" sz="5400" baseline="-25000">
                <a:solidFill>
                  <a:srgbClr val="000000"/>
                </a:solidFill>
                <a:latin typeface="Comic Sans MS" panose="030F0902030302020204" pitchFamily="66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aseline="-25000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57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>
            <a:extLst>
              <a:ext uri="{FF2B5EF4-FFF2-40B4-BE49-F238E27FC236}">
                <a16:creationId xmlns:a16="http://schemas.microsoft.com/office/drawing/2014/main" id="{0B47560B-608D-3E82-1007-9C3E1312B3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61937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" altLang="en-US" dirty="0" err="1"/>
              <a:t>Measuring</a:t>
            </a:r>
            <a:r>
              <a:rPr lang="es-ES" altLang="en-US" dirty="0"/>
              <a:t> </a:t>
            </a:r>
            <a:r>
              <a:rPr lang="es-ES" altLang="en-US" dirty="0" err="1"/>
              <a:t>Voltage</a:t>
            </a:r>
            <a:r>
              <a:rPr lang="es-ES" altLang="en-US" dirty="0"/>
              <a:t> in series </a:t>
            </a:r>
            <a:r>
              <a:rPr lang="es-ES" altLang="en-US" dirty="0" err="1"/>
              <a:t>circuits</a:t>
            </a:r>
            <a:endParaRPr lang="es-ES" altLang="en-US" dirty="0"/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E51CE6FE-82E2-3630-2BBD-0063F78B2B0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2953" y="1629569"/>
            <a:ext cx="1371600" cy="420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2">
            <a:extLst>
              <a:ext uri="{FF2B5EF4-FFF2-40B4-BE49-F238E27FC236}">
                <a16:creationId xmlns:a16="http://schemas.microsoft.com/office/drawing/2014/main" id="{68940D2A-331A-0311-7BDA-72C5DCEE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217738"/>
            <a:ext cx="430212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id="{D7B6B6FE-1E3E-0ADA-FC12-02BA390E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10150"/>
            <a:ext cx="1371600" cy="419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>
            <a:extLst>
              <a:ext uri="{FF2B5EF4-FFF2-40B4-BE49-F238E27FC236}">
                <a16:creationId xmlns:a16="http://schemas.microsoft.com/office/drawing/2014/main" id="{C059C134-A56D-8FA4-C2A3-1B2681C5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08563"/>
            <a:ext cx="1371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871" name="4 Conector recto">
            <a:extLst>
              <a:ext uri="{FF2B5EF4-FFF2-40B4-BE49-F238E27FC236}">
                <a16:creationId xmlns:a16="http://schemas.microsoft.com/office/drawing/2014/main" id="{1E8B1738-0470-E3DA-E034-E883D8E6D23E}"/>
              </a:ext>
            </a:extLst>
          </p:cNvPr>
          <p:cNvCxnSpPr>
            <a:cxnSpLocks noChangeShapeType="1"/>
            <a:stCxn id="36867" idx="1"/>
          </p:cNvCxnSpPr>
          <p:nvPr/>
        </p:nvCxnSpPr>
        <p:spPr bwMode="auto">
          <a:xfrm>
            <a:off x="2102953" y="1839913"/>
            <a:ext cx="3175" cy="83581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872" name="Picture 6">
            <a:extLst>
              <a:ext uri="{FF2B5EF4-FFF2-40B4-BE49-F238E27FC236}">
                <a16:creationId xmlns:a16="http://schemas.microsoft.com/office/drawing/2014/main" id="{26DA12BD-161C-F969-5183-71728A85F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825625"/>
            <a:ext cx="365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7">
            <a:extLst>
              <a:ext uri="{FF2B5EF4-FFF2-40B4-BE49-F238E27FC236}">
                <a16:creationId xmlns:a16="http://schemas.microsoft.com/office/drawing/2014/main" id="{7E8D8D82-EDED-0B01-4109-E055FF4C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4378325"/>
            <a:ext cx="381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8">
            <a:extLst>
              <a:ext uri="{FF2B5EF4-FFF2-40B4-BE49-F238E27FC236}">
                <a16:creationId xmlns:a16="http://schemas.microsoft.com/office/drawing/2014/main" id="{E55E148E-7DC6-125F-6D31-154799A7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4376738"/>
            <a:ext cx="365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9">
            <a:extLst>
              <a:ext uri="{FF2B5EF4-FFF2-40B4-BE49-F238E27FC236}">
                <a16:creationId xmlns:a16="http://schemas.microsoft.com/office/drawing/2014/main" id="{22697034-6558-ADF0-DB47-7DFE1D843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378325"/>
            <a:ext cx="365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6" name="Picture 10">
            <a:extLst>
              <a:ext uri="{FF2B5EF4-FFF2-40B4-BE49-F238E27FC236}">
                <a16:creationId xmlns:a16="http://schemas.microsoft.com/office/drawing/2014/main" id="{5E4C7674-78EC-1BBD-0BB9-1E7168F7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21188"/>
            <a:ext cx="365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7" name="5 CuadroTexto">
            <a:extLst>
              <a:ext uri="{FF2B5EF4-FFF2-40B4-BE49-F238E27FC236}">
                <a16:creationId xmlns:a16="http://schemas.microsoft.com/office/drawing/2014/main" id="{660418D4-D194-F9F6-221A-D74757B5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63700"/>
            <a:ext cx="34671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s-ES" altLang="en-US" sz="2400">
                <a:latin typeface="Comic Sans MS" panose="030F0902030302020204" pitchFamily="66" charset="0"/>
              </a:rPr>
              <a:t>Measure the voltage across the supply Vs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s-ES" altLang="en-US" sz="2400">
              <a:latin typeface="Comic Sans MS" panose="030F0902030302020204" pitchFamily="66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s-ES" altLang="en-US" sz="2400">
                <a:latin typeface="Comic Sans MS" panose="030F0902030302020204" pitchFamily="66" charset="0"/>
              </a:rPr>
              <a:t>Measure the voltage across the first light bulb V</a:t>
            </a:r>
            <a:r>
              <a:rPr lang="es-ES" altLang="en-US" sz="2400" baseline="-25000">
                <a:latin typeface="Comic Sans MS" panose="030F0902030302020204" pitchFamily="66" charset="0"/>
              </a:rPr>
              <a:t>1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s-ES" altLang="en-US" sz="2400" baseline="-25000">
              <a:latin typeface="Comic Sans MS" panose="030F0902030302020204" pitchFamily="66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s-ES" altLang="en-US" sz="2400">
                <a:latin typeface="Comic Sans MS" panose="030F0902030302020204" pitchFamily="66" charset="0"/>
              </a:rPr>
              <a:t>Measure the voltage across the second light bulb V</a:t>
            </a:r>
            <a:r>
              <a:rPr lang="es-ES" altLang="en-US" sz="2400" baseline="-2500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36878" name="6 CuadroTexto">
            <a:extLst>
              <a:ext uri="{FF2B5EF4-FFF2-40B4-BE49-F238E27FC236}">
                <a16:creationId xmlns:a16="http://schemas.microsoft.com/office/drawing/2014/main" id="{9AB8BD7F-D0B3-AFFE-9CDE-96585E9A5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49900"/>
            <a:ext cx="490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dirty="0" err="1">
                <a:latin typeface="Comic Sans MS" panose="030F0902030302020204" pitchFamily="66" charset="0"/>
              </a:rPr>
              <a:t>Write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an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equation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connecting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Vs, V</a:t>
            </a:r>
            <a:r>
              <a:rPr lang="es-ES" altLang="en-US" sz="24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1,</a:t>
            </a:r>
            <a:r>
              <a:rPr lang="es-ES" alt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and V</a:t>
            </a:r>
            <a:r>
              <a:rPr lang="es-ES" altLang="en-US" sz="24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BCBEB007-F798-6101-A98B-0AA45690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19" y="1807383"/>
            <a:ext cx="365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43AE82-A503-A412-3CC1-E46A5C97D9E6}"/>
              </a:ext>
            </a:extLst>
          </p:cNvPr>
          <p:cNvSpPr txBox="1"/>
          <p:nvPr/>
        </p:nvSpPr>
        <p:spPr>
          <a:xfrm>
            <a:off x="2758936" y="1777364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0B1FF-8713-356E-6F2A-8BE2F5F533F5}"/>
              </a:ext>
            </a:extLst>
          </p:cNvPr>
          <p:cNvSpPr txBox="1"/>
          <p:nvPr/>
        </p:nvSpPr>
        <p:spPr>
          <a:xfrm>
            <a:off x="1927512" y="517207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8D0401-BE7D-B559-5ABA-7A1B4C55350C}"/>
              </a:ext>
            </a:extLst>
          </p:cNvPr>
          <p:cNvSpPr txBox="1"/>
          <p:nvPr/>
        </p:nvSpPr>
        <p:spPr>
          <a:xfrm>
            <a:off x="3832396" y="5152251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055B0D-925B-0EE5-822C-E4F4132866F1}"/>
              </a:ext>
            </a:extLst>
          </p:cNvPr>
          <p:cNvSpPr txBox="1"/>
          <p:nvPr/>
        </p:nvSpPr>
        <p:spPr>
          <a:xfrm>
            <a:off x="1561169" y="6490914"/>
            <a:ext cx="801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https://phet.colorado.edu/en/simulations/circuit-construction-kit-dc</a:t>
            </a:r>
            <a:endParaRPr lang="en-ES" dirty="0"/>
          </a:p>
          <a:p>
            <a:endParaRPr lang="en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A10E53C-29D7-638E-E0CF-FEF5B0900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78" y="109680"/>
            <a:ext cx="5305752" cy="6614505"/>
          </a:xfrm>
        </p:spPr>
      </p:pic>
    </p:spTree>
    <p:extLst>
      <p:ext uri="{BB962C8B-B14F-4D97-AF65-F5344CB8AC3E}">
        <p14:creationId xmlns:p14="http://schemas.microsoft.com/office/powerpoint/2010/main" val="2016704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>
            <a:extLst>
              <a:ext uri="{FF2B5EF4-FFF2-40B4-BE49-F238E27FC236}">
                <a16:creationId xmlns:a16="http://schemas.microsoft.com/office/drawing/2014/main" id="{0B47560B-608D-3E82-1007-9C3E1312B3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931" y="5082"/>
            <a:ext cx="8564137" cy="1143000"/>
          </a:xfrm>
          <a:noFill/>
        </p:spPr>
        <p:txBody>
          <a:bodyPr/>
          <a:lstStyle/>
          <a:p>
            <a:pPr eaLnBrk="1" hangingPunct="1"/>
            <a:r>
              <a:rPr lang="es-ES" altLang="en-US" sz="4000" dirty="0" err="1"/>
              <a:t>Measuring</a:t>
            </a:r>
            <a:r>
              <a:rPr lang="es-ES" altLang="en-US" sz="4000" dirty="0"/>
              <a:t> </a:t>
            </a:r>
            <a:r>
              <a:rPr lang="es-ES" altLang="en-US" sz="4000" dirty="0" err="1"/>
              <a:t>Voltage</a:t>
            </a:r>
            <a:r>
              <a:rPr lang="es-ES" altLang="en-US" sz="4000" dirty="0"/>
              <a:t> in </a:t>
            </a:r>
            <a:r>
              <a:rPr lang="es-ES" altLang="en-US" sz="4000" dirty="0" err="1"/>
              <a:t>parallel</a:t>
            </a:r>
            <a:r>
              <a:rPr lang="es-ES" altLang="en-US" sz="4000" dirty="0"/>
              <a:t> </a:t>
            </a:r>
            <a:r>
              <a:rPr lang="es-ES" altLang="en-US" sz="4000" dirty="0" err="1"/>
              <a:t>circuits</a:t>
            </a:r>
            <a:endParaRPr lang="es-ES" altLang="en-US" sz="4000" dirty="0"/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E51CE6FE-82E2-3630-2BBD-0063F78B2B0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2953" y="1629569"/>
            <a:ext cx="1371600" cy="420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2">
            <a:extLst>
              <a:ext uri="{FF2B5EF4-FFF2-40B4-BE49-F238E27FC236}">
                <a16:creationId xmlns:a16="http://schemas.microsoft.com/office/drawing/2014/main" id="{68940D2A-331A-0311-7BDA-72C5DCEEC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5" r="36252"/>
          <a:stretch/>
        </p:blipFill>
        <p:spPr bwMode="auto">
          <a:xfrm>
            <a:off x="1620833" y="2240757"/>
            <a:ext cx="1939937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>
            <a:extLst>
              <a:ext uri="{FF2B5EF4-FFF2-40B4-BE49-F238E27FC236}">
                <a16:creationId xmlns:a16="http://schemas.microsoft.com/office/drawing/2014/main" id="{C059C134-A56D-8FA4-C2A3-1B2681C5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57" y="6463042"/>
            <a:ext cx="1371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871" name="4 Conector recto">
            <a:extLst>
              <a:ext uri="{FF2B5EF4-FFF2-40B4-BE49-F238E27FC236}">
                <a16:creationId xmlns:a16="http://schemas.microsoft.com/office/drawing/2014/main" id="{1E8B1738-0470-E3DA-E034-E883D8E6D23E}"/>
              </a:ext>
            </a:extLst>
          </p:cNvPr>
          <p:cNvCxnSpPr>
            <a:cxnSpLocks noChangeShapeType="1"/>
            <a:stCxn id="36867" idx="1"/>
          </p:cNvCxnSpPr>
          <p:nvPr/>
        </p:nvCxnSpPr>
        <p:spPr bwMode="auto">
          <a:xfrm>
            <a:off x="2102953" y="1839913"/>
            <a:ext cx="3175" cy="83581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872" name="Picture 6">
            <a:extLst>
              <a:ext uri="{FF2B5EF4-FFF2-40B4-BE49-F238E27FC236}">
                <a16:creationId xmlns:a16="http://schemas.microsoft.com/office/drawing/2014/main" id="{26DA12BD-161C-F969-5183-71728A85F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825625"/>
            <a:ext cx="365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7">
            <a:extLst>
              <a:ext uri="{FF2B5EF4-FFF2-40B4-BE49-F238E27FC236}">
                <a16:creationId xmlns:a16="http://schemas.microsoft.com/office/drawing/2014/main" id="{7E8D8D82-EDED-0B01-4109-E055FF4C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70" y="5832804"/>
            <a:ext cx="381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8">
            <a:extLst>
              <a:ext uri="{FF2B5EF4-FFF2-40B4-BE49-F238E27FC236}">
                <a16:creationId xmlns:a16="http://schemas.microsoft.com/office/drawing/2014/main" id="{E55E148E-7DC6-125F-6D31-154799A7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05" y="5822311"/>
            <a:ext cx="365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7" name="5 CuadroTexto">
            <a:extLst>
              <a:ext uri="{FF2B5EF4-FFF2-40B4-BE49-F238E27FC236}">
                <a16:creationId xmlns:a16="http://schemas.microsoft.com/office/drawing/2014/main" id="{660418D4-D194-F9F6-221A-D74757B5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63700"/>
            <a:ext cx="34671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s-ES" altLang="en-US" sz="2400" dirty="0" err="1">
                <a:latin typeface="Comic Sans MS" panose="030F0902030302020204" pitchFamily="66" charset="0"/>
              </a:rPr>
              <a:t>Measure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voltage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across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supply</a:t>
            </a:r>
            <a:r>
              <a:rPr lang="es-ES" altLang="en-US" sz="2400" dirty="0">
                <a:latin typeface="Comic Sans MS" panose="030F0902030302020204" pitchFamily="66" charset="0"/>
              </a:rPr>
              <a:t> Vs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s-ES" altLang="en-US" sz="2400" dirty="0">
              <a:latin typeface="Comic Sans MS" panose="030F0902030302020204" pitchFamily="66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s-ES" altLang="en-US" sz="2400" dirty="0" err="1">
                <a:latin typeface="Comic Sans MS" panose="030F0902030302020204" pitchFamily="66" charset="0"/>
              </a:rPr>
              <a:t>Measure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voltage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across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first</a:t>
            </a:r>
            <a:r>
              <a:rPr lang="es-ES" altLang="en-US" sz="2400" dirty="0">
                <a:latin typeface="Comic Sans MS" panose="030F0902030302020204" pitchFamily="66" charset="0"/>
              </a:rPr>
              <a:t> light </a:t>
            </a:r>
            <a:r>
              <a:rPr lang="es-ES" altLang="en-US" sz="2400" dirty="0" err="1">
                <a:latin typeface="Comic Sans MS" panose="030F0902030302020204" pitchFamily="66" charset="0"/>
              </a:rPr>
              <a:t>bulb</a:t>
            </a:r>
            <a:r>
              <a:rPr lang="es-ES" altLang="en-US" sz="2400" dirty="0">
                <a:latin typeface="Comic Sans MS" panose="030F0902030302020204" pitchFamily="66" charset="0"/>
              </a:rPr>
              <a:t> V</a:t>
            </a:r>
            <a:r>
              <a:rPr lang="es-ES" altLang="en-US" sz="2400" baseline="-25000" dirty="0">
                <a:latin typeface="Comic Sans MS" panose="030F0902030302020204" pitchFamily="66" charset="0"/>
              </a:rPr>
              <a:t>1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s-ES" altLang="en-US" sz="2400" baseline="-25000" dirty="0">
              <a:latin typeface="Comic Sans MS" panose="030F0902030302020204" pitchFamily="66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s-ES" altLang="en-US" sz="2400" dirty="0" err="1">
                <a:latin typeface="Comic Sans MS" panose="030F0902030302020204" pitchFamily="66" charset="0"/>
              </a:rPr>
              <a:t>Measure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voltage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across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second</a:t>
            </a:r>
            <a:r>
              <a:rPr lang="es-ES" altLang="en-US" sz="2400" dirty="0">
                <a:latin typeface="Comic Sans MS" panose="030F0902030302020204" pitchFamily="66" charset="0"/>
              </a:rPr>
              <a:t> light </a:t>
            </a:r>
            <a:r>
              <a:rPr lang="es-ES" altLang="en-US" sz="2400" dirty="0" err="1">
                <a:latin typeface="Comic Sans MS" panose="030F0902030302020204" pitchFamily="66" charset="0"/>
              </a:rPr>
              <a:t>bulb</a:t>
            </a:r>
            <a:r>
              <a:rPr lang="es-ES" altLang="en-US" sz="2400" dirty="0">
                <a:latin typeface="Comic Sans MS" panose="030F0902030302020204" pitchFamily="66" charset="0"/>
              </a:rPr>
              <a:t> V</a:t>
            </a:r>
            <a:r>
              <a:rPr lang="es-ES" altLang="en-US" sz="2400" baseline="-25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36878" name="6 CuadroTexto">
            <a:extLst>
              <a:ext uri="{FF2B5EF4-FFF2-40B4-BE49-F238E27FC236}">
                <a16:creationId xmlns:a16="http://schemas.microsoft.com/office/drawing/2014/main" id="{9AB8BD7F-D0B3-AFFE-9CDE-96585E9A5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430" y="5822311"/>
            <a:ext cx="490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dirty="0" err="1">
                <a:latin typeface="Comic Sans MS" panose="030F0902030302020204" pitchFamily="66" charset="0"/>
              </a:rPr>
              <a:t>Write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an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equation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connecting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Vs, V</a:t>
            </a:r>
            <a:r>
              <a:rPr lang="es-ES" altLang="en-US" sz="24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1,</a:t>
            </a:r>
            <a:r>
              <a:rPr lang="es-ES" alt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and V</a:t>
            </a:r>
            <a:r>
              <a:rPr lang="es-ES" altLang="en-US" sz="24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BCBEB007-F798-6101-A98B-0AA45690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19" y="1807383"/>
            <a:ext cx="365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3BD9D8-C728-84FB-4505-A833C8A3E5DF}"/>
              </a:ext>
            </a:extLst>
          </p:cNvPr>
          <p:cNvCxnSpPr/>
          <p:nvPr/>
        </p:nvCxnSpPr>
        <p:spPr>
          <a:xfrm>
            <a:off x="3546461" y="2667000"/>
            <a:ext cx="12163" cy="17541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59B9B9-6D5C-A352-0A5E-C39E0A852062}"/>
              </a:ext>
            </a:extLst>
          </p:cNvPr>
          <p:cNvCxnSpPr/>
          <p:nvPr/>
        </p:nvCxnSpPr>
        <p:spPr>
          <a:xfrm>
            <a:off x="1613442" y="2639122"/>
            <a:ext cx="12163" cy="17541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2A7522-275D-91E4-8F8C-B85D15EFC12F}"/>
              </a:ext>
            </a:extLst>
          </p:cNvPr>
          <p:cNvCxnSpPr>
            <a:cxnSpLocks/>
          </p:cNvCxnSpPr>
          <p:nvPr/>
        </p:nvCxnSpPr>
        <p:spPr>
          <a:xfrm>
            <a:off x="3558624" y="4421188"/>
            <a:ext cx="0" cy="14358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6AD748-0FB2-771C-2D05-8368FC39C250}"/>
              </a:ext>
            </a:extLst>
          </p:cNvPr>
          <p:cNvCxnSpPr>
            <a:cxnSpLocks/>
          </p:cNvCxnSpPr>
          <p:nvPr/>
        </p:nvCxnSpPr>
        <p:spPr>
          <a:xfrm>
            <a:off x="1611110" y="4386418"/>
            <a:ext cx="0" cy="14358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0AAB03-8934-724B-E65D-8428D0671BEE}"/>
              </a:ext>
            </a:extLst>
          </p:cNvPr>
          <p:cNvCxnSpPr>
            <a:cxnSpLocks/>
          </p:cNvCxnSpPr>
          <p:nvPr/>
        </p:nvCxnSpPr>
        <p:spPr>
          <a:xfrm>
            <a:off x="1593240" y="5822311"/>
            <a:ext cx="5460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303511-4152-8046-CA50-730EAFA1880D}"/>
              </a:ext>
            </a:extLst>
          </p:cNvPr>
          <p:cNvCxnSpPr>
            <a:cxnSpLocks/>
          </p:cNvCxnSpPr>
          <p:nvPr/>
        </p:nvCxnSpPr>
        <p:spPr>
          <a:xfrm>
            <a:off x="3012532" y="5822311"/>
            <a:ext cx="5460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57B766-3AC0-0DE1-CB60-FC7A36421ECD}"/>
              </a:ext>
            </a:extLst>
          </p:cNvPr>
          <p:cNvSpPr txBox="1"/>
          <p:nvPr/>
        </p:nvSpPr>
        <p:spPr>
          <a:xfrm>
            <a:off x="2758936" y="1777364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40A1EC-519C-2029-7E4F-375BD3768E4F}"/>
              </a:ext>
            </a:extLst>
          </p:cNvPr>
          <p:cNvSpPr txBox="1"/>
          <p:nvPr/>
        </p:nvSpPr>
        <p:spPr>
          <a:xfrm>
            <a:off x="2425117" y="662398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3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77006E37-1032-6CEE-C851-C6354B6F3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5" t="60332" r="53386"/>
          <a:stretch/>
        </p:blipFill>
        <p:spPr bwMode="auto">
          <a:xfrm>
            <a:off x="2078993" y="5298268"/>
            <a:ext cx="1059335" cy="91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BACA6E01-D785-E54E-AEE2-FBAFC9C4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42" y="5010150"/>
            <a:ext cx="1371600" cy="419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90D3163-4E0E-7E0E-3288-F28AB6E118EE}"/>
              </a:ext>
            </a:extLst>
          </p:cNvPr>
          <p:cNvSpPr txBox="1"/>
          <p:nvPr/>
        </p:nvSpPr>
        <p:spPr>
          <a:xfrm>
            <a:off x="2399469" y="514152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2</a:t>
            </a: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ABDAF916-F187-29D8-0B1B-E6CE05C7F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42" y="4378325"/>
            <a:ext cx="365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F8AD2B94-A0DF-6E96-C123-E5D36F1B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42" y="4421188"/>
            <a:ext cx="365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E4BC262-AF0A-060F-761C-CB0C49F81E28}"/>
              </a:ext>
            </a:extLst>
          </p:cNvPr>
          <p:cNvSpPr txBox="1"/>
          <p:nvPr/>
        </p:nvSpPr>
        <p:spPr>
          <a:xfrm>
            <a:off x="702526" y="972167"/>
            <a:ext cx="801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https://phet.colorado.edu/en/simulations/circuit-construction-kit-dc</a:t>
            </a:r>
            <a:endParaRPr lang="en-ES" dirty="0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16683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7" name="Straight Connector 40966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9" name="Rectangle 40968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9144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Title 1">
            <a:extLst>
              <a:ext uri="{FF2B5EF4-FFF2-40B4-BE49-F238E27FC236}">
                <a16:creationId xmlns:a16="http://schemas.microsoft.com/office/drawing/2014/main" id="{B5A71C93-927C-A75A-2C62-F78EC0200D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554" y="48943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cxnSp>
        <p:nvCxnSpPr>
          <p:cNvPr id="40971" name="Straight Connector 40970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1479733"/>
            <a:ext cx="20574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3" name="Straight Connector 40972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3B187A-C728-969A-E639-7FCA4F5C808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6650421"/>
              </p:ext>
            </p:extLst>
          </p:nvPr>
        </p:nvGraphicFramePr>
        <p:xfrm>
          <a:off x="1806666" y="3468026"/>
          <a:ext cx="5489344" cy="19166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67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143"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83821" marR="83821" marT="41907" marB="41907"/>
                </a:tc>
                <a:tc>
                  <a:txBody>
                    <a:bodyPr/>
                    <a:lstStyle/>
                    <a:p>
                      <a:r>
                        <a:rPr lang="es-ES" sz="3700"/>
                        <a:t>Series </a:t>
                      </a:r>
                      <a:endParaRPr lang="en-GB" sz="3700"/>
                    </a:p>
                  </a:txBody>
                  <a:tcPr marL="83821" marR="83821" marT="41907" marB="41907"/>
                </a:tc>
                <a:tc>
                  <a:txBody>
                    <a:bodyPr/>
                    <a:lstStyle/>
                    <a:p>
                      <a:r>
                        <a:rPr lang="es-ES" sz="3700" err="1"/>
                        <a:t>Parallel</a:t>
                      </a:r>
                      <a:endParaRPr lang="en-GB" sz="3700"/>
                    </a:p>
                  </a:txBody>
                  <a:tcPr marL="83821" marR="83821" marT="41907" marB="419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63">
                <a:tc>
                  <a:txBody>
                    <a:bodyPr/>
                    <a:lstStyle/>
                    <a:p>
                      <a:r>
                        <a:rPr lang="es-ES" sz="3300" err="1"/>
                        <a:t>Current</a:t>
                      </a:r>
                      <a:endParaRPr lang="en-GB" sz="3300"/>
                    </a:p>
                  </a:txBody>
                  <a:tcPr marL="83821" marR="83821" marT="41907" marB="41907"/>
                </a:tc>
                <a:tc>
                  <a:txBody>
                    <a:bodyPr/>
                    <a:lstStyle/>
                    <a:p>
                      <a:r>
                        <a:rPr lang="es-ES" sz="3300"/>
                        <a:t>SAME </a:t>
                      </a:r>
                      <a:endParaRPr lang="en-GB" sz="3300"/>
                    </a:p>
                  </a:txBody>
                  <a:tcPr marL="83821" marR="83821" marT="41907" marB="41907"/>
                </a:tc>
                <a:tc>
                  <a:txBody>
                    <a:bodyPr/>
                    <a:lstStyle/>
                    <a:p>
                      <a:r>
                        <a:rPr lang="es-ES" sz="3300"/>
                        <a:t>SPLIT</a:t>
                      </a:r>
                      <a:endParaRPr lang="en-GB" sz="3300"/>
                    </a:p>
                  </a:txBody>
                  <a:tcPr marL="83821" marR="83821" marT="41907" marB="419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63">
                <a:tc>
                  <a:txBody>
                    <a:bodyPr/>
                    <a:lstStyle/>
                    <a:p>
                      <a:r>
                        <a:rPr lang="es-ES" sz="3300" err="1"/>
                        <a:t>Voltage</a:t>
                      </a:r>
                      <a:endParaRPr lang="en-GB" sz="3300"/>
                    </a:p>
                  </a:txBody>
                  <a:tcPr marL="83821" marR="83821" marT="41907" marB="41907"/>
                </a:tc>
                <a:tc>
                  <a:txBody>
                    <a:bodyPr/>
                    <a:lstStyle/>
                    <a:p>
                      <a:r>
                        <a:rPr lang="es-ES" sz="3300"/>
                        <a:t>SPLIT</a:t>
                      </a:r>
                      <a:endParaRPr lang="en-GB" sz="3300"/>
                    </a:p>
                  </a:txBody>
                  <a:tcPr marL="83821" marR="83821" marT="41907" marB="41907"/>
                </a:tc>
                <a:tc>
                  <a:txBody>
                    <a:bodyPr/>
                    <a:lstStyle/>
                    <a:p>
                      <a:r>
                        <a:rPr lang="es-ES" sz="3300"/>
                        <a:t>SAME</a:t>
                      </a:r>
                      <a:endParaRPr lang="en-GB" sz="3300"/>
                    </a:p>
                  </a:txBody>
                  <a:tcPr marL="83821" marR="83821" marT="41907" marB="419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>
            <a:extLst>
              <a:ext uri="{FF2B5EF4-FFF2-40B4-BE49-F238E27FC236}">
                <a16:creationId xmlns:a16="http://schemas.microsoft.com/office/drawing/2014/main" id="{CF6B8235-E066-2F90-5158-027CCC8ED9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8FA22"/>
          </a:solidFill>
        </p:spPr>
        <p:txBody>
          <a:bodyPr/>
          <a:lstStyle/>
          <a:p>
            <a:pPr eaLnBrk="1" hangingPunct="1"/>
            <a:r>
              <a:rPr lang="en-GB" altLang="en-US" sz="4000"/>
              <a:t>Disadvantages of Series Circuits</a:t>
            </a:r>
          </a:p>
        </p:txBody>
      </p:sp>
      <p:sp>
        <p:nvSpPr>
          <p:cNvPr id="1087491" name="Rectangle 3">
            <a:extLst>
              <a:ext uri="{FF2B5EF4-FFF2-40B4-BE49-F238E27FC236}">
                <a16:creationId xmlns:a16="http://schemas.microsoft.com/office/drawing/2014/main" id="{122BCB9A-5216-D80B-2F29-27EB4821BA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/>
              <a:t>When one component breaks the whole circuit stops working as no current flows.</a:t>
            </a:r>
          </a:p>
          <a:p>
            <a:pPr eaLnBrk="1" hangingPunct="1"/>
            <a:r>
              <a:rPr lang="en-GB" altLang="en-US"/>
              <a:t>The voltage is divided between the bulbs. so the more bulbs added the dimmer each one is.</a:t>
            </a:r>
          </a:p>
          <a:p>
            <a:pPr eaLnBrk="1" hangingPunct="1"/>
            <a:r>
              <a:rPr lang="en-GB" altLang="en-US"/>
              <a:t>The components can’t be switched on and off separately</a:t>
            </a:r>
          </a:p>
        </p:txBody>
      </p:sp>
    </p:spTree>
    <p:extLst>
      <p:ext uri="{BB962C8B-B14F-4D97-AF65-F5344CB8AC3E}">
        <p14:creationId xmlns:p14="http://schemas.microsoft.com/office/powerpoint/2010/main" val="10576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7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0" grpId="0" animBg="1"/>
      <p:bldP spid="1087491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>
            <a:extLst>
              <a:ext uri="{FF2B5EF4-FFF2-40B4-BE49-F238E27FC236}">
                <a16:creationId xmlns:a16="http://schemas.microsoft.com/office/drawing/2014/main" id="{A82ED14C-EAD3-4190-42B9-D9A795740E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8FA22"/>
          </a:solidFill>
        </p:spPr>
        <p:txBody>
          <a:bodyPr/>
          <a:lstStyle/>
          <a:p>
            <a:pPr eaLnBrk="1" hangingPunct="1"/>
            <a:r>
              <a:rPr lang="en-GB" altLang="en-US" sz="4000"/>
              <a:t>Advantages of a Parallel Circuit</a:t>
            </a:r>
          </a:p>
        </p:txBody>
      </p:sp>
      <p:sp>
        <p:nvSpPr>
          <p:cNvPr id="1093635" name="Rectangle 3">
            <a:extLst>
              <a:ext uri="{FF2B5EF4-FFF2-40B4-BE49-F238E27FC236}">
                <a16:creationId xmlns:a16="http://schemas.microsoft.com/office/drawing/2014/main" id="{C135E6C5-DDFD-BE67-A485-829E58ABC2B8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When one bulb breaks the rest of the circuit continues to work.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The voltage in each branch is the same as the supply voltage. Therefore, bulbs in parallel will each be as bright as a single bulb.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Each component can be switched on and off separately.</a:t>
            </a:r>
          </a:p>
        </p:txBody>
      </p:sp>
    </p:spTree>
    <p:extLst>
      <p:ext uri="{BB962C8B-B14F-4D97-AF65-F5344CB8AC3E}">
        <p14:creationId xmlns:p14="http://schemas.microsoft.com/office/powerpoint/2010/main" val="39893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36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9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9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4" grpId="0" animBg="1"/>
      <p:bldP spid="1093635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>
            <a:extLst>
              <a:ext uri="{FF2B5EF4-FFF2-40B4-BE49-F238E27FC236}">
                <a16:creationId xmlns:a16="http://schemas.microsoft.com/office/drawing/2014/main" id="{FE0AA06C-F42B-4434-B26E-42831878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tx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" alt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Conventional</a:t>
            </a:r>
            <a:r>
              <a:rPr lang="es-ES" alt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s-ES" alt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current</a:t>
            </a:r>
            <a:endParaRPr lang="es-ES" altLang="en-US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59395" name="2 Marcador de texto">
            <a:extLst>
              <a:ext uri="{FF2B5EF4-FFF2-40B4-BE49-F238E27FC236}">
                <a16:creationId xmlns:a16="http://schemas.microsoft.com/office/drawing/2014/main" id="{E8EFFD78-6683-316B-0258-19915A4D4DF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endParaRPr lang="es-ES" altLang="en-US"/>
          </a:p>
        </p:txBody>
      </p:sp>
      <p:sp>
        <p:nvSpPr>
          <p:cNvPr id="59396" name="3 Marcador de contenido">
            <a:extLst>
              <a:ext uri="{FF2B5EF4-FFF2-40B4-BE49-F238E27FC236}">
                <a16:creationId xmlns:a16="http://schemas.microsoft.com/office/drawing/2014/main" id="{EEEF8B9D-C114-AD29-CF80-6D8B3C273F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/>
            <a:endParaRPr lang="es-ES" altLang="en-US" dirty="0"/>
          </a:p>
        </p:txBody>
      </p:sp>
      <p:pic>
        <p:nvPicPr>
          <p:cNvPr id="59397" name="Picture 2">
            <a:extLst>
              <a:ext uri="{FF2B5EF4-FFF2-40B4-BE49-F238E27FC236}">
                <a16:creationId xmlns:a16="http://schemas.microsoft.com/office/drawing/2014/main" id="{1B8E8133-D56C-DC05-58EB-18CFEE83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11263"/>
            <a:ext cx="4883150" cy="36909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7">
            <a:extLst>
              <a:ext uri="{FF2B5EF4-FFF2-40B4-BE49-F238E27FC236}">
                <a16:creationId xmlns:a16="http://schemas.microsoft.com/office/drawing/2014/main" id="{40E404CD-FEAC-4144-D818-AD745F547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211263"/>
            <a:ext cx="4038600" cy="323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Very unfortunately when electricity was discovered the physicists decided that the charge flowing was positive!!!!!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59399" name="1 CuadroTexto">
            <a:extLst>
              <a:ext uri="{FF2B5EF4-FFF2-40B4-BE49-F238E27FC236}">
                <a16:creationId xmlns:a16="http://schemas.microsoft.com/office/drawing/2014/main" id="{84CDE3C1-C372-FEC5-28E3-D6457BCAE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4775200"/>
            <a:ext cx="8801100" cy="138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anose="030F0902030302020204" pitchFamily="66" charset="0"/>
              </a:rPr>
              <a:t>We still use this conventional current but it really doesn’t make any difference which way the current flows 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D6E7-D77F-07DB-EC4A-34FE06DA5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S" dirty="0"/>
              <a:t>RESISTANCE</a:t>
            </a:r>
          </a:p>
        </p:txBody>
      </p:sp>
    </p:spTree>
    <p:extLst>
      <p:ext uri="{BB962C8B-B14F-4D97-AF65-F5344CB8AC3E}">
        <p14:creationId xmlns:p14="http://schemas.microsoft.com/office/powerpoint/2010/main" val="929902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2D84DF66-BB9B-47EE-EF5E-F86E314CE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860550"/>
            <a:ext cx="8162925" cy="4486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cs typeface="Arial" panose="020B0604020202020204" pitchFamily="34" charset="0"/>
              </a:rPr>
              <a:t>The circuit symbol for a resistor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0" dirty="0">
              <a:cs typeface="Arial" panose="020B0604020202020204" pitchFamily="34" charset="0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E49DCF4-4236-B590-A84B-1F1CA41388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/>
              <a:t>Resistors</a:t>
            </a:r>
          </a:p>
        </p:txBody>
      </p:sp>
      <p:pic>
        <p:nvPicPr>
          <p:cNvPr id="83972" name="Picture 4" descr="resistor symbol">
            <a:extLst>
              <a:ext uri="{FF2B5EF4-FFF2-40B4-BE49-F238E27FC236}">
                <a16:creationId xmlns:a16="http://schemas.microsoft.com/office/drawing/2014/main" id="{1D5857DF-879F-403C-F700-5B62177A1BA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475" y="3465513"/>
            <a:ext cx="7950200" cy="90805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3" name="Picture 5">
            <a:extLst>
              <a:ext uri="{FF2B5EF4-FFF2-40B4-BE49-F238E27FC236}">
                <a16:creationId xmlns:a16="http://schemas.microsoft.com/office/drawing/2014/main" id="{C66F1A0F-FEF9-93EE-09C5-6E2F8920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594225"/>
            <a:ext cx="20986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>
            <a:extLst>
              <a:ext uri="{FF2B5EF4-FFF2-40B4-BE49-F238E27FC236}">
                <a16:creationId xmlns:a16="http://schemas.microsoft.com/office/drawing/2014/main" id="{27609F3E-332D-1DCF-EFDA-034462331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24400"/>
            <a:ext cx="148113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AE63988-1247-C7D0-4999-44B7396B6E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70500" cy="5842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Electron flow and Resistance</a:t>
            </a:r>
          </a:p>
        </p:txBody>
      </p:sp>
      <p:sp>
        <p:nvSpPr>
          <p:cNvPr id="86019" name="Text Box 12">
            <a:extLst>
              <a:ext uri="{FF2B5EF4-FFF2-40B4-BE49-F238E27FC236}">
                <a16:creationId xmlns:a16="http://schemas.microsoft.com/office/drawing/2014/main" id="{DB3617D9-9A75-FF30-7ED7-192B61AF4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685800"/>
            <a:ext cx="89503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/>
              <a:t>As the electrons move along the wire they collide with the metal atoms. These collisions make the atoms vibrate more which makes the metal hotter.</a:t>
            </a:r>
          </a:p>
        </p:txBody>
      </p:sp>
      <p:sp>
        <p:nvSpPr>
          <p:cNvPr id="71829" name="Rectangle 149">
            <a:extLst>
              <a:ext uri="{FF2B5EF4-FFF2-40B4-BE49-F238E27FC236}">
                <a16:creationId xmlns:a16="http://schemas.microsoft.com/office/drawing/2014/main" id="{A342FAC6-ACA8-86EF-F4A5-A2A679C72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5584825"/>
            <a:ext cx="79629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000" b="0" dirty="0">
                <a:highlight>
                  <a:srgbClr val="FF00FF"/>
                </a:highlight>
              </a:rPr>
              <a:t>Resistance is a measure of how much a material tries to stop electricity passing through it.</a:t>
            </a:r>
          </a:p>
        </p:txBody>
      </p:sp>
      <p:sp>
        <p:nvSpPr>
          <p:cNvPr id="86021" name="TextBox 7">
            <a:extLst>
              <a:ext uri="{FF2B5EF4-FFF2-40B4-BE49-F238E27FC236}">
                <a16:creationId xmlns:a16="http://schemas.microsoft.com/office/drawing/2014/main" id="{A4164BB5-7C24-3334-B017-564E2081E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6172200"/>
            <a:ext cx="895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902030302020204" pitchFamily="66" charset="0"/>
              </a:rPr>
              <a:t>4 mins </a:t>
            </a:r>
            <a:r>
              <a:rPr lang="en-GB" altLang="en-US" sz="1800">
                <a:latin typeface="Comic Sans MS" panose="030F0902030302020204" pitchFamily="66" charset="0"/>
                <a:hlinkClick r:id="rId2"/>
              </a:rPr>
              <a:t>https://www.youtube.com/watch?v=ue6w5aXhxjU</a:t>
            </a:r>
            <a:endParaRPr lang="en-GB" altLang="en-US" sz="1800"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902030302020204" pitchFamily="66" charset="0"/>
            </a:endParaRPr>
          </a:p>
        </p:txBody>
      </p:sp>
      <p:pic>
        <p:nvPicPr>
          <p:cNvPr id="86022" name="Picture 3" descr="Diagram&#10;&#10;Description automatically generated">
            <a:extLst>
              <a:ext uri="{FF2B5EF4-FFF2-40B4-BE49-F238E27FC236}">
                <a16:creationId xmlns:a16="http://schemas.microsoft.com/office/drawing/2014/main" id="{28CBBB6C-03ED-D92A-72D2-74AF6B5C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685925"/>
            <a:ext cx="6416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5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id="{43793FA2-39A5-68AE-2450-4B53748A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450975"/>
            <a:ext cx="15367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A4A7D97-913F-981A-1A0C-37480A1306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7488" y="85725"/>
            <a:ext cx="8747125" cy="931863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altLang="en-US" sz="2400" u="sng" dirty="0">
                <a:solidFill>
                  <a:srgbClr val="00B050"/>
                </a:solidFill>
              </a:rPr>
              <a:t>Resistors</a:t>
            </a:r>
            <a:r>
              <a:rPr lang="en-GB" altLang="en-US" sz="4000" dirty="0">
                <a:solidFill>
                  <a:srgbClr val="00B050"/>
                </a:solidFill>
              </a:rPr>
              <a:t> </a:t>
            </a:r>
            <a:r>
              <a:rPr lang="en-GB" altLang="en-US" sz="2400" dirty="0">
                <a:highlight>
                  <a:srgbClr val="FF00FF"/>
                </a:highlight>
              </a:rPr>
              <a:t>Use these words to fill in the gaps below:</a:t>
            </a:r>
            <a:br>
              <a:rPr lang="en-GB" altLang="en-US" sz="2400" dirty="0"/>
            </a:br>
            <a:r>
              <a:rPr lang="en-GB" altLang="en-US" sz="2400" dirty="0"/>
              <a:t> insulators,  copper, current, heat, resistors, conductors, alloys</a:t>
            </a:r>
          </a:p>
        </p:txBody>
      </p:sp>
      <p:sp>
        <p:nvSpPr>
          <p:cNvPr id="1050628" name="Rectangle 4">
            <a:extLst>
              <a:ext uri="{FF2B5EF4-FFF2-40B4-BE49-F238E27FC236}">
                <a16:creationId xmlns:a16="http://schemas.microsoft.com/office/drawing/2014/main" id="{E0119F9B-E260-243A-1951-21B8B59FC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73300"/>
            <a:ext cx="46863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902030302020204" pitchFamily="66" charset="0"/>
            </a:endParaRPr>
          </a:p>
        </p:txBody>
      </p:sp>
      <p:sp>
        <p:nvSpPr>
          <p:cNvPr id="87044" name="1 CuadroTexto">
            <a:extLst>
              <a:ext uri="{FF2B5EF4-FFF2-40B4-BE49-F238E27FC236}">
                <a16:creationId xmlns:a16="http://schemas.microsoft.com/office/drawing/2014/main" id="{11CAB960-CB66-5E31-6B74-7D88518F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017588"/>
            <a:ext cx="89154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Conductors such as</a:t>
            </a:r>
            <a:r>
              <a:rPr lang="es-ES" altLang="en-US" sz="2400" b="0" u="sng"/>
              <a:t>               </a:t>
            </a:r>
            <a:r>
              <a:rPr lang="es-ES" altLang="en-US" sz="2400" b="0"/>
              <a:t>cables have very little resistance and so very little electrical energy is changed to</a:t>
            </a:r>
            <a:r>
              <a:rPr lang="es-ES" altLang="en-US" sz="2400" b="0" u="sng"/>
              <a:t>            </a:t>
            </a:r>
            <a:r>
              <a:rPr lang="es-ES" altLang="en-US" sz="2400" b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 u="sng"/>
              <a:t>                 </a:t>
            </a:r>
            <a:r>
              <a:rPr lang="es-ES" altLang="en-US" sz="2400" b="0"/>
              <a:t>have very, very large resistances and so no________             </a:t>
            </a:r>
            <a:r>
              <a:rPr lang="es-ES" altLang="en-US" sz="2400" b="0" u="sng"/>
              <a:t>   </a:t>
            </a:r>
            <a:r>
              <a:rPr lang="es-ES" altLang="en-US" sz="2400" b="0"/>
              <a:t>can flow.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 u="sng"/>
              <a:t>                    </a:t>
            </a:r>
            <a:r>
              <a:rPr lang="es-ES" altLang="en-US" sz="2400" b="0"/>
              <a:t>are inbetween.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They allow current to flow but not as well as____________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The bigger the resistance the smaller the </a:t>
            </a:r>
            <a:r>
              <a:rPr lang="es-ES" altLang="en-US" sz="2400" b="0" u="sng"/>
              <a:t> __________                      </a:t>
            </a:r>
            <a:r>
              <a:rPr lang="es-ES" altLang="en-US" sz="2400" b="0"/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(for the same voltage).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Resistance wires are made of a mixture of metals </a:t>
            </a:r>
            <a:r>
              <a:rPr lang="es-ES" altLang="en-US" sz="2400" b="0" u="sng"/>
              <a:t>             </a:t>
            </a:r>
            <a:r>
              <a:rPr lang="es-ES" altLang="en-US" sz="2400" b="0"/>
              <a:t>e.g nichrome or constantin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9B4DED40-C1C1-7675-1F6B-484C2453B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341438"/>
            <a:ext cx="1177925" cy="4603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copper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E9551AF8-8573-EB6B-FF8E-0AD53127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75" y="1801813"/>
            <a:ext cx="946150" cy="4953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BAF97B3-8C2A-45C2-8CCD-0B53B549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455863"/>
            <a:ext cx="1533525" cy="4603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Insulators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72B562B6-15FA-E328-0278-1AE1CDC28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263" y="2455863"/>
            <a:ext cx="1162050" cy="4603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current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2BB4DAD6-7C77-7B49-5674-AF4155B6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3500438"/>
            <a:ext cx="1466850" cy="46196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Resistors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8DF761DE-24D0-28A2-37F1-0F0CD9DBE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3830638"/>
            <a:ext cx="1800225" cy="46196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conductors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E29A042-A14E-07B5-9372-E59805C02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365625"/>
            <a:ext cx="1620838" cy="4603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current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D542323D-604D-96A0-D8DA-EFD8AD1C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5295900"/>
            <a:ext cx="966788" cy="46196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FF0000"/>
                </a:solidFill>
              </a:rPr>
              <a:t>alloys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50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8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>
            <a:extLst>
              <a:ext uri="{FF2B5EF4-FFF2-40B4-BE49-F238E27FC236}">
                <a16:creationId xmlns:a16="http://schemas.microsoft.com/office/drawing/2014/main" id="{5C52FFAA-0187-A40C-2CC2-1D4B7B784C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GB" altLang="en-US" sz="4000"/>
              <a:t>Definition of Resistance</a:t>
            </a:r>
          </a:p>
        </p:txBody>
      </p: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D4960063-B2E9-68E5-4A98-A2CC476B2128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71775" y="3933825"/>
          <a:ext cx="2447925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2000" imgH="9067800" progId="Equation.3">
                  <p:embed/>
                </p:oleObj>
              </mc:Choice>
              <mc:Fallback>
                <p:oleObj name="Equation" r:id="rId3" imgW="9652000" imgH="9067800" progId="Equation.3">
                  <p:embed/>
                  <p:pic>
                    <p:nvPicPr>
                      <p:cNvPr id="5123" name="Object 3">
                        <a:extLst>
                          <a:ext uri="{FF2B5EF4-FFF2-40B4-BE49-F238E27FC236}">
                            <a16:creationId xmlns:a16="http://schemas.microsoft.com/office/drawing/2014/main" id="{D4960063-B2E9-68E5-4A98-A2CC476B2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933825"/>
                        <a:ext cx="2447925" cy="2100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Rectangle 5">
            <a:extLst>
              <a:ext uri="{FF2B5EF4-FFF2-40B4-BE49-F238E27FC236}">
                <a16:creationId xmlns:a16="http://schemas.microsoft.com/office/drawing/2014/main" id="{C6DCA1FA-E599-596E-8492-BC433CC91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902030302020204" pitchFamily="66" charset="0"/>
            </a:endParaRPr>
          </a:p>
        </p:txBody>
      </p:sp>
      <p:sp>
        <p:nvSpPr>
          <p:cNvPr id="89093" name="Rectangle 7">
            <a:extLst>
              <a:ext uri="{FF2B5EF4-FFF2-40B4-BE49-F238E27FC236}">
                <a16:creationId xmlns:a16="http://schemas.microsoft.com/office/drawing/2014/main" id="{6CC08C67-FF88-7030-C590-045200B4B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902030302020204" pitchFamily="66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5A36DA8D-0F3D-2BE9-1512-AC40429B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050925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/>
              <a:t>The resistance of a resistor is defined as  the voltage across the resistor divided by the current flowing through it.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4E16399B-2BD1-56F3-4254-736E1E6A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349500"/>
            <a:ext cx="3533775" cy="954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/>
              <a:t>Resistance = </a:t>
            </a:r>
            <a:r>
              <a:rPr lang="es-ES" altLang="en-US" sz="2800" b="0" u="sng"/>
              <a:t>voltage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/>
              <a:t>		    current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0957CD7C-12AB-6B98-5080-3EB52EAA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51075"/>
            <a:ext cx="865187" cy="83026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00B050"/>
                </a:solidFill>
              </a:rPr>
              <a:t>Volts        v  </a:t>
            </a:r>
          </a:p>
        </p:txBody>
      </p:sp>
      <p:cxnSp>
        <p:nvCxnSpPr>
          <p:cNvPr id="6" name="5 Conector recto de flecha">
            <a:extLst>
              <a:ext uri="{FF2B5EF4-FFF2-40B4-BE49-F238E27FC236}">
                <a16:creationId xmlns:a16="http://schemas.microsoft.com/office/drawing/2014/main" id="{038E2315-8099-6F88-DCA0-12539523FC03}"/>
              </a:ext>
            </a:extLst>
          </p:cNvPr>
          <p:cNvCxnSpPr/>
          <p:nvPr/>
        </p:nvCxnSpPr>
        <p:spPr>
          <a:xfrm flipV="1">
            <a:off x="5795963" y="2409825"/>
            <a:ext cx="431800" cy="1444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8" name="Picture 10">
            <a:extLst>
              <a:ext uri="{FF2B5EF4-FFF2-40B4-BE49-F238E27FC236}">
                <a16:creationId xmlns:a16="http://schemas.microsoft.com/office/drawing/2014/main" id="{F2999973-50B1-5E6A-F6DD-946F23B1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93">
            <a:off x="5864225" y="3003550"/>
            <a:ext cx="6032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9" name="Picture 11">
            <a:extLst>
              <a:ext uri="{FF2B5EF4-FFF2-40B4-BE49-F238E27FC236}">
                <a16:creationId xmlns:a16="http://schemas.microsoft.com/office/drawing/2014/main" id="{84D9C78C-5F89-A318-5037-46787A71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07011">
            <a:off x="1700213" y="2444750"/>
            <a:ext cx="6032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>
            <a:extLst>
              <a:ext uri="{FF2B5EF4-FFF2-40B4-BE49-F238E27FC236}">
                <a16:creationId xmlns:a16="http://schemas.microsoft.com/office/drawing/2014/main" id="{6CF976B9-F06A-2FBA-750F-DD39265A4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167063"/>
            <a:ext cx="1368425" cy="46196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7030A0"/>
                </a:solidFill>
              </a:rPr>
              <a:t>Amps  A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D43D610A-C870-FF0C-7AEB-3A6B2B50E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09825"/>
            <a:ext cx="1079500" cy="83026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>
                <a:solidFill>
                  <a:srgbClr val="0070C0"/>
                </a:solidFill>
              </a:rPr>
              <a:t>Ohms</a:t>
            </a:r>
            <a:r>
              <a:rPr lang="es-ES" altLang="en-US" sz="2400" b="0">
                <a:solidFill>
                  <a:srgbClr val="0070C0"/>
                </a:solidFill>
                <a:latin typeface="Symbol" pitchFamily="2" charset="2"/>
              </a:rPr>
              <a:t>W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1EB16C1-8CB1-A90B-C795-C1FBDFCE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4365625"/>
            <a:ext cx="2151063" cy="5842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b="0"/>
              <a:t>Ohm’s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8" grpId="0" animBg="1"/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066CB76-D2B7-67B2-A774-C8DA60B5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Which ones won’t work?</a:t>
            </a:r>
            <a:endParaRPr lang="en-US" altLang="en-US"/>
          </a:p>
        </p:txBody>
      </p:sp>
      <p:pic>
        <p:nvPicPr>
          <p:cNvPr id="7171" name="Picture 42">
            <a:extLst>
              <a:ext uri="{FF2B5EF4-FFF2-40B4-BE49-F238E27FC236}">
                <a16:creationId xmlns:a16="http://schemas.microsoft.com/office/drawing/2014/main" id="{96CF655B-A4B4-1BFF-2021-E8F80E31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3095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1">
            <a:extLst>
              <a:ext uri="{FF2B5EF4-FFF2-40B4-BE49-F238E27FC236}">
                <a16:creationId xmlns:a16="http://schemas.microsoft.com/office/drawing/2014/main" id="{4E0C9591-89F2-265F-86ED-5EC368B3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369728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0">
            <a:extLst>
              <a:ext uri="{FF2B5EF4-FFF2-40B4-BE49-F238E27FC236}">
                <a16:creationId xmlns:a16="http://schemas.microsoft.com/office/drawing/2014/main" id="{A2CF5D60-CB38-9B6E-69B3-677120A9B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3860800"/>
            <a:ext cx="45370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9">
            <a:extLst>
              <a:ext uri="{FF2B5EF4-FFF2-40B4-BE49-F238E27FC236}">
                <a16:creationId xmlns:a16="http://schemas.microsoft.com/office/drawing/2014/main" id="{21A33F8B-9360-ACF4-6F7C-3C764939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16113"/>
            <a:ext cx="29527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CuadroTexto">
            <a:extLst>
              <a:ext uri="{FF2B5EF4-FFF2-40B4-BE49-F238E27FC236}">
                <a16:creationId xmlns:a16="http://schemas.microsoft.com/office/drawing/2014/main" id="{80E266BF-6AB4-6495-6B5A-71C10494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40322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Measure some resistances:</a:t>
            </a:r>
          </a:p>
        </p:txBody>
      </p:sp>
      <p:pic>
        <p:nvPicPr>
          <p:cNvPr id="91139" name="Picture 2">
            <a:extLst>
              <a:ext uri="{FF2B5EF4-FFF2-40B4-BE49-F238E27FC236}">
                <a16:creationId xmlns:a16="http://schemas.microsoft.com/office/drawing/2014/main" id="{B4D70D66-552B-044F-0335-E577E4699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280828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2 CuadroTexto">
            <a:extLst>
              <a:ext uri="{FF2B5EF4-FFF2-40B4-BE49-F238E27FC236}">
                <a16:creationId xmlns:a16="http://schemas.microsoft.com/office/drawing/2014/main" id="{91C65AB5-8807-EBD4-5337-21590E9E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708025"/>
            <a:ext cx="316865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Put the power pack on 10v.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Measure the current and the voltage across a metal resistor.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Voltage =  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Current =  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/>
              <a:t>Resistance R =V/I    =   ___</a:t>
            </a:r>
          </a:p>
        </p:txBody>
      </p:sp>
      <p:sp>
        <p:nvSpPr>
          <p:cNvPr id="91141" name="3 CuadroTexto">
            <a:extLst>
              <a:ext uri="{FF2B5EF4-FFF2-40B4-BE49-F238E27FC236}">
                <a16:creationId xmlns:a16="http://schemas.microsoft.com/office/drawing/2014/main" id="{9520BA62-3FA0-C8FA-C839-2CA17C8E8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24400"/>
            <a:ext cx="7848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/>
              <a:t>Find </a:t>
            </a:r>
            <a:r>
              <a:rPr lang="es-ES" altLang="en-US" sz="1800" b="0"/>
              <a:t>the resistance of a light bulb in the same way.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/>
              <a:t>Find</a:t>
            </a:r>
            <a:r>
              <a:rPr lang="es-ES" altLang="en-US" sz="1800" b="0"/>
              <a:t> out what happens to the total current flowing when you put both the light bulb and the resistor in series.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CuadroTexto">
            <a:extLst>
              <a:ext uri="{FF2B5EF4-FFF2-40B4-BE49-F238E27FC236}">
                <a16:creationId xmlns:a16="http://schemas.microsoft.com/office/drawing/2014/main" id="{9CDB524D-2B8E-196E-96B9-8F41D97F7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700213"/>
            <a:ext cx="207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b="0">
                <a:solidFill>
                  <a:schemeClr val="bg1"/>
                </a:solidFill>
              </a:rPr>
              <a:t>decreases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D9404065-7EBA-2E1F-B405-571490CA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8353425" cy="954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FF00"/>
                </a:solidFill>
              </a:rPr>
              <a:t>What can you say about current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FF00"/>
                </a:solidFill>
              </a:rPr>
              <a:t>resistance for a fixed voltage? 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8EB238CE-5B94-0A1E-C6A7-37BB911D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762125"/>
            <a:ext cx="8353425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FFFF00"/>
                </a:solidFill>
              </a:rPr>
              <a:t>As resistance increases, the current….. </a:t>
            </a:r>
            <a:endParaRPr lang="es-ES" altLang="en-US" sz="2800" b="0">
              <a:solidFill>
                <a:srgbClr val="FFFF00"/>
              </a:solidFill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572D4AB3-2A45-C7E2-64AE-C4115275F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762125"/>
            <a:ext cx="1871663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>
                <a:solidFill>
                  <a:schemeClr val="bg1"/>
                </a:solidFill>
              </a:rPr>
              <a:t>decreases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7E013F9D-4AA6-F0FF-3E66-88D8964F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92375"/>
            <a:ext cx="80645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>
                <a:solidFill>
                  <a:srgbClr val="FFFF00"/>
                </a:solidFill>
              </a:rPr>
              <a:t>As resistance decreases, the current …..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C5471C19-7C8F-2189-2C33-BF53E241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92375"/>
            <a:ext cx="1944687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>
                <a:solidFill>
                  <a:schemeClr val="bg1"/>
                </a:solidFill>
              </a:rPr>
              <a:t>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066140D-3A26-831E-E97E-E7C28550FC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GB" altLang="en-US"/>
              <a:t>Using Ohm’s law: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D3AE973-0FAA-3BC4-585E-464B5AA358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60400" indent="-660400" eaLnBrk="1" hangingPunct="1">
              <a:lnSpc>
                <a:spcPct val="90000"/>
              </a:lnSpc>
            </a:pPr>
            <a:r>
              <a:rPr lang="en-GB" altLang="en-US"/>
              <a:t>For a voltage of 12V, calculate the</a:t>
            </a:r>
          </a:p>
          <a:p>
            <a:pPr marL="660400" indent="-660400" eaLnBrk="1" hangingPunct="1">
              <a:lnSpc>
                <a:spcPct val="90000"/>
              </a:lnSpc>
            </a:pPr>
            <a:r>
              <a:rPr lang="en-GB" altLang="en-US"/>
              <a:t>current for a resistance of</a:t>
            </a:r>
          </a:p>
          <a:p>
            <a:pPr marL="660400" indent="-660400" eaLnBrk="1" hangingPunct="1">
              <a:lnSpc>
                <a:spcPct val="90000"/>
              </a:lnSpc>
            </a:pPr>
            <a:endParaRPr lang="en-GB" altLang="en-US"/>
          </a:p>
          <a:p>
            <a:pPr marL="660400" indent="-660400" eaLnBrk="1" hangingPunct="1">
              <a:lnSpc>
                <a:spcPct val="90000"/>
              </a:lnSpc>
              <a:buFontTx/>
              <a:buAutoNum type="romanLcParenBoth"/>
            </a:pPr>
            <a:r>
              <a:rPr lang="en-GB" altLang="en-US">
                <a:latin typeface="Verdana" panose="020B0604030504040204" pitchFamily="34" charset="0"/>
              </a:rPr>
              <a:t>4 </a:t>
            </a:r>
            <a:r>
              <a:rPr lang="el-GR" altLang="en-US">
                <a:latin typeface="Verdana" panose="020B0604030504040204" pitchFamily="34" charset="0"/>
              </a:rPr>
              <a:t>Ω</a:t>
            </a:r>
            <a:endParaRPr lang="en-GB" altLang="en-US">
              <a:latin typeface="Verdana" panose="020B0604030504040204" pitchFamily="34" charset="0"/>
            </a:endParaRPr>
          </a:p>
          <a:p>
            <a:pPr marL="660400" indent="-660400" eaLnBrk="1" hangingPunct="1">
              <a:lnSpc>
                <a:spcPct val="90000"/>
              </a:lnSpc>
              <a:buFontTx/>
              <a:buAutoNum type="romanLcParenBoth"/>
            </a:pPr>
            <a:r>
              <a:rPr lang="en-GB" altLang="en-US">
                <a:latin typeface="Verdana" panose="020B0604030504040204" pitchFamily="34" charset="0"/>
              </a:rPr>
              <a:t>24 </a:t>
            </a:r>
            <a:r>
              <a:rPr lang="el-GR" altLang="en-US">
                <a:latin typeface="Verdana" panose="020B0604030504040204" pitchFamily="34" charset="0"/>
              </a:rPr>
              <a:t>Ω</a:t>
            </a:r>
            <a:endParaRPr lang="en-GB" altLang="en-US">
              <a:latin typeface="Verdana" panose="020B0604030504040204" pitchFamily="34" charset="0"/>
            </a:endParaRPr>
          </a:p>
          <a:p>
            <a:pPr marL="660400" indent="-660400" eaLnBrk="1" hangingPunct="1">
              <a:lnSpc>
                <a:spcPct val="90000"/>
              </a:lnSpc>
              <a:buFontTx/>
              <a:buAutoNum type="romanLcParenBoth"/>
            </a:pPr>
            <a:r>
              <a:rPr lang="en-GB" altLang="en-US">
                <a:latin typeface="Verdana" panose="020B0604030504040204" pitchFamily="34" charset="0"/>
              </a:rPr>
              <a:t>1 k </a:t>
            </a:r>
            <a:r>
              <a:rPr lang="el-GR" altLang="en-US">
                <a:latin typeface="Verdana" panose="020B0604030504040204" pitchFamily="34" charset="0"/>
              </a:rPr>
              <a:t>Ω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23B91D70-B57E-8104-DDB3-78E1646A91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57800" cy="6223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Resistance for a bulb</a:t>
            </a: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32633A73-A540-7BCD-AC9E-E3798DE2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876300"/>
            <a:ext cx="7378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If you have a filament bulb and it has a current of 20A running through it, with a potential difference of 100V across it, what is the resistance of the bulb? </a:t>
            </a:r>
          </a:p>
        </p:txBody>
      </p:sp>
      <p:sp>
        <p:nvSpPr>
          <p:cNvPr id="110597" name="Text Box 5">
            <a:extLst>
              <a:ext uri="{FF2B5EF4-FFF2-40B4-BE49-F238E27FC236}">
                <a16:creationId xmlns:a16="http://schemas.microsoft.com/office/drawing/2014/main" id="{354FFD0C-BC43-FD54-6DD5-322D7EBF3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241800"/>
            <a:ext cx="4521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V 	= IR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R	= V/I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R	= 100V/20A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R	= 5 </a:t>
            </a:r>
            <a:r>
              <a:rPr lang="en-GB" altLang="en-US" sz="2400" b="0">
                <a:sym typeface="Symbol" pitchFamily="2" charset="2"/>
              </a:rPr>
              <a:t></a:t>
            </a:r>
          </a:p>
        </p:txBody>
      </p:sp>
      <p:pic>
        <p:nvPicPr>
          <p:cNvPr id="96261" name="Picture 7" descr="halogen bulb 3">
            <a:extLst>
              <a:ext uri="{FF2B5EF4-FFF2-40B4-BE49-F238E27FC236}">
                <a16:creationId xmlns:a16="http://schemas.microsoft.com/office/drawing/2014/main" id="{E5142EFF-7108-D445-F46B-E8699B34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2244725"/>
            <a:ext cx="3765550" cy="169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6BC446C1-B50C-2912-ADAD-B7680D90CA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508500" cy="5588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Formula triangles</a:t>
            </a:r>
          </a:p>
        </p:txBody>
      </p:sp>
      <p:sp>
        <p:nvSpPr>
          <p:cNvPr id="97283" name="AutoShape 3">
            <a:extLst>
              <a:ext uri="{FF2B5EF4-FFF2-40B4-BE49-F238E27FC236}">
                <a16:creationId xmlns:a16="http://schemas.microsoft.com/office/drawing/2014/main" id="{B1C55828-00A0-EB0A-48D0-286D4BD9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568700"/>
            <a:ext cx="3048000" cy="1981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8FBA1E39-07C9-ED80-136A-7062ABA8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259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0"/>
              <a:t>V</a:t>
            </a: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39B12197-2517-883F-F326-2BEBA3679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7879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0"/>
              <a:t>I</a:t>
            </a:r>
          </a:p>
        </p:txBody>
      </p:sp>
      <p:sp>
        <p:nvSpPr>
          <p:cNvPr id="97286" name="Text Box 6">
            <a:extLst>
              <a:ext uri="{FF2B5EF4-FFF2-40B4-BE49-F238E27FC236}">
                <a16:creationId xmlns:a16="http://schemas.microsoft.com/office/drawing/2014/main" id="{D721BDC0-B14B-C205-11C9-B33AD71F9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7879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ym typeface="Symbol" pitchFamily="2" charset="2"/>
              </a:rPr>
              <a:t></a:t>
            </a:r>
            <a:r>
              <a:rPr lang="en-GB" altLang="en-US" sz="3600">
                <a:sym typeface="Symbol" pitchFamily="2" charset="2"/>
              </a:rPr>
              <a:t>R</a:t>
            </a:r>
            <a:endParaRPr lang="en-GB" altLang="en-US" sz="3600"/>
          </a:p>
        </p:txBody>
      </p:sp>
      <p:sp>
        <p:nvSpPr>
          <p:cNvPr id="97287" name="Line 7">
            <a:extLst>
              <a:ext uri="{FF2B5EF4-FFF2-40B4-BE49-F238E27FC236}">
                <a16:creationId xmlns:a16="http://schemas.microsoft.com/office/drawing/2014/main" id="{F34E36CA-0120-4B40-40FC-B9AA636DA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7117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97288" name="Line 8">
            <a:extLst>
              <a:ext uri="{FF2B5EF4-FFF2-40B4-BE49-F238E27FC236}">
                <a16:creationId xmlns:a16="http://schemas.microsoft.com/office/drawing/2014/main" id="{71740B0C-1547-1F34-3FDB-42DBDB515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7117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97289" name="Text Box 9">
            <a:extLst>
              <a:ext uri="{FF2B5EF4-FFF2-40B4-BE49-F238E27FC236}">
                <a16:creationId xmlns:a16="http://schemas.microsoft.com/office/drawing/2014/main" id="{57FE63D7-5640-9C31-DBA8-C0446311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10210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6000" b="0">
                <a:solidFill>
                  <a:schemeClr val="accent2"/>
                </a:solidFill>
                <a:sym typeface="Symbol" pitchFamily="2" charset="2"/>
              </a:rPr>
              <a:t></a:t>
            </a:r>
          </a:p>
        </p:txBody>
      </p:sp>
      <p:sp>
        <p:nvSpPr>
          <p:cNvPr id="97290" name="Text Box 10">
            <a:extLst>
              <a:ext uri="{FF2B5EF4-FFF2-40B4-BE49-F238E27FC236}">
                <a16:creationId xmlns:a16="http://schemas.microsoft.com/office/drawing/2014/main" id="{BDE40CA8-C175-B9CD-5714-8EF5BF435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02100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6000" b="0">
                <a:solidFill>
                  <a:schemeClr val="accent2"/>
                </a:solidFill>
                <a:sym typeface="Symbol" pitchFamily="2" charset="2"/>
              </a:rPr>
              <a:t></a:t>
            </a:r>
          </a:p>
        </p:txBody>
      </p:sp>
      <p:sp>
        <p:nvSpPr>
          <p:cNvPr id="97291" name="Text Box 11">
            <a:extLst>
              <a:ext uri="{FF2B5EF4-FFF2-40B4-BE49-F238E27FC236}">
                <a16:creationId xmlns:a16="http://schemas.microsoft.com/office/drawing/2014/main" id="{F833C2E0-B0FD-54A8-8657-E8BC3BF41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5499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n-US" sz="2400" b="0"/>
          </a:p>
        </p:txBody>
      </p:sp>
      <p:sp>
        <p:nvSpPr>
          <p:cNvPr id="97292" name="Text Box 12">
            <a:extLst>
              <a:ext uri="{FF2B5EF4-FFF2-40B4-BE49-F238E27FC236}">
                <a16:creationId xmlns:a16="http://schemas.microsoft.com/office/drawing/2014/main" id="{00BF15DD-58BE-3FE2-F74B-E06477F8D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3467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0">
                <a:solidFill>
                  <a:schemeClr val="accent2"/>
                </a:solidFill>
                <a:sym typeface="Symbol" pitchFamily="2" charset="2"/>
              </a:rPr>
              <a:t>x</a:t>
            </a:r>
          </a:p>
        </p:txBody>
      </p:sp>
      <p:sp>
        <p:nvSpPr>
          <p:cNvPr id="97293" name="Text Box 13">
            <a:extLst>
              <a:ext uri="{FF2B5EF4-FFF2-40B4-BE49-F238E27FC236}">
                <a16:creationId xmlns:a16="http://schemas.microsoft.com/office/drawing/2014/main" id="{8E1EFFA6-20EB-C3D9-5C7F-15FBE5FAE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7747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Formula triangles help you to rearrange formula, the triangle for the Ohm’s Law is shown below:</a:t>
            </a:r>
          </a:p>
        </p:txBody>
      </p:sp>
      <p:sp>
        <p:nvSpPr>
          <p:cNvPr id="97294" name="Text Box 14">
            <a:extLst>
              <a:ext uri="{FF2B5EF4-FFF2-40B4-BE49-F238E27FC236}">
                <a16:creationId xmlns:a16="http://schemas.microsoft.com/office/drawing/2014/main" id="{4BC11CFD-A05A-C7A3-EAC9-D939113D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6637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Whatever quantity you are trying to find cover it up and it will leave you with the calculation required.</a:t>
            </a:r>
          </a:p>
        </p:txBody>
      </p:sp>
      <p:sp>
        <p:nvSpPr>
          <p:cNvPr id="97295" name="Text Box 15">
            <a:extLst>
              <a:ext uri="{FF2B5EF4-FFF2-40B4-BE49-F238E27FC236}">
                <a16:creationId xmlns:a16="http://schemas.microsoft.com/office/drawing/2014/main" id="{170FEB0C-5BF8-9F5B-A203-EC91D271D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353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So if you were trying to find current, I…..</a:t>
            </a:r>
          </a:p>
        </p:txBody>
      </p:sp>
      <p:sp>
        <p:nvSpPr>
          <p:cNvPr id="97296" name="Text Box 16">
            <a:extLst>
              <a:ext uri="{FF2B5EF4-FFF2-40B4-BE49-F238E27FC236}">
                <a16:creationId xmlns:a16="http://schemas.microsoft.com/office/drawing/2014/main" id="{88E93B32-7A54-DD8E-3A63-411BA54AD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069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…you would cover I up…</a:t>
            </a:r>
          </a:p>
        </p:txBody>
      </p:sp>
      <p:sp>
        <p:nvSpPr>
          <p:cNvPr id="97297" name="Text Box 17">
            <a:extLst>
              <a:ext uri="{FF2B5EF4-FFF2-40B4-BE49-F238E27FC236}">
                <a16:creationId xmlns:a16="http://schemas.microsoft.com/office/drawing/2014/main" id="{BEF35C3F-23DB-405B-FE3B-1CE2D403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305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…and you are left with the sum…</a:t>
            </a: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BD7D4079-6A1B-DFB7-3B70-65FA40E02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211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n-US" sz="2400" b="0">
              <a:solidFill>
                <a:srgbClr val="FF6600"/>
              </a:solidFill>
            </a:endParaRP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25D4C102-09A6-9879-ADEB-BA9D40873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68700"/>
            <a:ext cx="1828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rgbClr val="FF6600"/>
                </a:solidFill>
              </a:rPr>
              <a:t>I  =   </a:t>
            </a:r>
            <a:r>
              <a:rPr lang="en-GB" altLang="en-US" sz="2400" b="0" u="sng">
                <a:solidFill>
                  <a:srgbClr val="FF6600"/>
                </a:solidFill>
              </a:rPr>
              <a:t>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rgbClr val="FF6600"/>
                </a:solidFill>
              </a:rPr>
              <a:t>        </a:t>
            </a:r>
          </a:p>
        </p:txBody>
      </p:sp>
      <p:sp>
        <p:nvSpPr>
          <p:cNvPr id="97300" name="Text Box 20">
            <a:extLst>
              <a:ext uri="{FF2B5EF4-FFF2-40B4-BE49-F238E27FC236}">
                <a16:creationId xmlns:a16="http://schemas.microsoft.com/office/drawing/2014/main" id="{FEE7F8D8-BDEF-1E47-2012-91E79DE2C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3949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rgbClr val="FF6600"/>
                </a:solidFill>
                <a:sym typeface="Symbol" pitchFamily="2" charset="2"/>
              </a:rPr>
              <a:t>R</a:t>
            </a:r>
            <a:endParaRPr lang="en-GB" altLang="en-US" sz="2400" b="0">
              <a:solidFill>
                <a:srgbClr val="FF6600"/>
              </a:solidFill>
            </a:endParaRPr>
          </a:p>
        </p:txBody>
      </p:sp>
      <p:pic>
        <p:nvPicPr>
          <p:cNvPr id="97301" name="Picture 23" descr="B:\Content 1\Science\IMAGES\KS3 Physics\hand pointing.jpg">
            <a:extLst>
              <a:ext uri="{FF2B5EF4-FFF2-40B4-BE49-F238E27FC236}">
                <a16:creationId xmlns:a16="http://schemas.microsoft.com/office/drawing/2014/main" id="{99AB6548-381B-5939-1C9B-ADB15F976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768850"/>
            <a:ext cx="262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CuadroTexto">
            <a:extLst>
              <a:ext uri="{FF2B5EF4-FFF2-40B4-BE49-F238E27FC236}">
                <a16:creationId xmlns:a16="http://schemas.microsoft.com/office/drawing/2014/main" id="{29801FBA-54AA-E946-358F-D62B627A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341438"/>
            <a:ext cx="3600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Circuits Quiz.</a:t>
            </a:r>
          </a:p>
        </p:txBody>
      </p:sp>
      <p:sp>
        <p:nvSpPr>
          <p:cNvPr id="117763" name="2 CuadroTexto">
            <a:extLst>
              <a:ext uri="{FF2B5EF4-FFF2-40B4-BE49-F238E27FC236}">
                <a16:creationId xmlns:a16="http://schemas.microsoft.com/office/drawing/2014/main" id="{B536C2EE-911F-FEA7-898A-71F08423A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36838"/>
            <a:ext cx="6049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have you learnt?</a:t>
            </a:r>
          </a:p>
        </p:txBody>
      </p:sp>
    </p:spTree>
    <p:extLst>
      <p:ext uri="{BB962C8B-B14F-4D97-AF65-F5344CB8AC3E}">
        <p14:creationId xmlns:p14="http://schemas.microsoft.com/office/powerpoint/2010/main" val="3392510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C04A7A63-E02F-8055-81B4-29902CEC36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5000" y="977900"/>
            <a:ext cx="7277100" cy="6477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What are the units of resistance? 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B9C2782-64F3-B925-C0B6-3057FB215E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Amps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Ohms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Volts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Watts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6A817FA7-912B-584C-7959-1E0125E2A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27305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itchFamily="2" charset="2"/>
              </a:rPr>
              <a:t></a:t>
            </a:r>
            <a:endParaRPr kumimoji="0" lang="en-GB" altLang="en-US" sz="60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262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405BA9F9-D353-F441-7615-AD059D74AF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327900" cy="13462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If two resistors of 4 </a:t>
            </a:r>
            <a:r>
              <a:rPr lang="en-GB" altLang="en-US" sz="2800">
                <a:solidFill>
                  <a:schemeClr val="bg1"/>
                </a:solidFill>
                <a:sym typeface="Symbol" pitchFamily="2" charset="2"/>
              </a:rPr>
              <a:t></a:t>
            </a:r>
            <a:r>
              <a:rPr lang="en-GB" altLang="en-US" sz="2800">
                <a:solidFill>
                  <a:schemeClr val="bg1"/>
                </a:solidFill>
              </a:rPr>
              <a:t> and 4 </a:t>
            </a:r>
            <a:r>
              <a:rPr lang="en-GB" altLang="en-US" sz="2800">
                <a:solidFill>
                  <a:schemeClr val="bg1"/>
                </a:solidFill>
                <a:sym typeface="Symbol" pitchFamily="2" charset="2"/>
              </a:rPr>
              <a:t></a:t>
            </a:r>
            <a:r>
              <a:rPr lang="en-GB" altLang="en-US" sz="2800">
                <a:solidFill>
                  <a:schemeClr val="bg1"/>
                </a:solidFill>
              </a:rPr>
              <a:t> are placed in parallel, what is their total resistance in the circuit? 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DB4AE327-15A7-3895-C25C-BACDE217901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10 </a:t>
            </a:r>
            <a:r>
              <a:rPr lang="en-GB" altLang="en-US" sz="2400">
                <a:sym typeface="Symbol" pitchFamily="2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2 </a:t>
            </a:r>
            <a:r>
              <a:rPr lang="en-GB" altLang="en-US" sz="2400">
                <a:sym typeface="Symbol" pitchFamily="2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2.4 </a:t>
            </a:r>
            <a:r>
              <a:rPr lang="en-GB" altLang="en-US" sz="2400">
                <a:sym typeface="Symbol" pitchFamily="2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24 </a:t>
            </a:r>
            <a:r>
              <a:rPr lang="en-GB" altLang="en-US" sz="2400">
                <a:sym typeface="Symbol" pitchFamily="2" charset="2"/>
              </a:rPr>
              <a:t></a:t>
            </a: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DF8D9439-13BD-0453-5530-B9181C8E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7813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itchFamily="2" charset="2"/>
              </a:rPr>
              <a:t></a:t>
            </a:r>
            <a:endParaRPr kumimoji="0" lang="en-GB" altLang="en-US" sz="60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3265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F2CFFA32-A862-2ADD-DB79-C491158DD6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06400"/>
            <a:ext cx="7264400" cy="20447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If a resistor has a potential difference of 10V across it and a current of 0.2 A flowing through it. </a:t>
            </a:r>
            <a:br>
              <a:rPr lang="en-GB" altLang="en-US" sz="2800">
                <a:solidFill>
                  <a:schemeClr val="bg1"/>
                </a:solidFill>
              </a:rPr>
            </a:br>
            <a:r>
              <a:rPr lang="en-GB" altLang="en-US" sz="2800">
                <a:solidFill>
                  <a:schemeClr val="bg1"/>
                </a:solidFill>
              </a:rPr>
              <a:t>What is its resistance? 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BE8D0A4-65C6-ABB6-DE23-F154837BFB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77724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50 </a:t>
            </a:r>
            <a:r>
              <a:rPr lang="en-GB" altLang="en-US">
                <a:sym typeface="Symbol" pitchFamily="2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2 </a:t>
            </a:r>
            <a:r>
              <a:rPr lang="en-GB" altLang="en-US">
                <a:sym typeface="Symbol" pitchFamily="2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0.5 </a:t>
            </a:r>
            <a:r>
              <a:rPr lang="en-GB" altLang="en-US">
                <a:sym typeface="Symbol" pitchFamily="2" charset="2"/>
              </a:rPr>
              <a:t></a:t>
            </a:r>
            <a:endParaRPr lang="en-GB" altLang="en-US"/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/>
              <a:t>15 </a:t>
            </a:r>
            <a:r>
              <a:rPr lang="en-GB" altLang="en-US">
                <a:sym typeface="Symbol" pitchFamily="2" charset="2"/>
              </a:rPr>
              <a:t></a:t>
            </a: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DE5A267A-3592-5706-6498-33DAC0A8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27647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itchFamily="2" charset="2"/>
              </a:rPr>
              <a:t></a:t>
            </a:r>
            <a:endParaRPr kumimoji="0" lang="en-GB" altLang="en-US" sz="60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886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Line 4">
            <a:extLst>
              <a:ext uri="{FF2B5EF4-FFF2-40B4-BE49-F238E27FC236}">
                <a16:creationId xmlns:a16="http://schemas.microsoft.com/office/drawing/2014/main" id="{6DABEC80-6D82-40E3-D93B-3186BDE044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7038" y="1563688"/>
            <a:ext cx="1747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3907" name="Line 5">
            <a:extLst>
              <a:ext uri="{FF2B5EF4-FFF2-40B4-BE49-F238E27FC236}">
                <a16:creationId xmlns:a16="http://schemas.microsoft.com/office/drawing/2014/main" id="{D5893E8C-12AC-9FA1-A92B-EC6C9E00C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638" y="4405313"/>
            <a:ext cx="793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3908" name="Line 7">
            <a:extLst>
              <a:ext uri="{FF2B5EF4-FFF2-40B4-BE49-F238E27FC236}">
                <a16:creationId xmlns:a16="http://schemas.microsoft.com/office/drawing/2014/main" id="{BCECB319-F1B9-CA24-019C-8A9D42F3C0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9675" y="1576388"/>
            <a:ext cx="1588" cy="2847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3909" name="Line 8">
            <a:extLst>
              <a:ext uri="{FF2B5EF4-FFF2-40B4-BE49-F238E27FC236}">
                <a16:creationId xmlns:a16="http://schemas.microsoft.com/office/drawing/2014/main" id="{50F46B0F-05F1-53D1-A4DC-CBB471181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425" y="1576388"/>
            <a:ext cx="174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grpSp>
        <p:nvGrpSpPr>
          <p:cNvPr id="123910" name="Group 25">
            <a:extLst>
              <a:ext uri="{FF2B5EF4-FFF2-40B4-BE49-F238E27FC236}">
                <a16:creationId xmlns:a16="http://schemas.microsoft.com/office/drawing/2014/main" id="{52911143-25D4-C67C-1A15-2D0D1B539FB3}"/>
              </a:ext>
            </a:extLst>
          </p:cNvPr>
          <p:cNvGrpSpPr>
            <a:grpSpLocks/>
          </p:cNvGrpSpPr>
          <p:nvPr/>
        </p:nvGrpSpPr>
        <p:grpSpPr bwMode="auto">
          <a:xfrm>
            <a:off x="4384675" y="974725"/>
            <a:ext cx="158750" cy="1150938"/>
            <a:chOff x="1818" y="1278"/>
            <a:chExt cx="100" cy="725"/>
          </a:xfrm>
        </p:grpSpPr>
        <p:sp>
          <p:nvSpPr>
            <p:cNvPr id="123936" name="Line 9">
              <a:extLst>
                <a:ext uri="{FF2B5EF4-FFF2-40B4-BE49-F238E27FC236}">
                  <a16:creationId xmlns:a16="http://schemas.microsoft.com/office/drawing/2014/main" id="{DC89D88E-F5F2-F626-6D6D-EB39993D9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520"/>
              <a:ext cx="0" cy="2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23937" name="Line 10">
              <a:extLst>
                <a:ext uri="{FF2B5EF4-FFF2-40B4-BE49-F238E27FC236}">
                  <a16:creationId xmlns:a16="http://schemas.microsoft.com/office/drawing/2014/main" id="{6934B744-57DB-37D8-7AF1-CE65E0379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1278"/>
              <a:ext cx="0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123911" name="Line 11">
            <a:extLst>
              <a:ext uri="{FF2B5EF4-FFF2-40B4-BE49-F238E27FC236}">
                <a16:creationId xmlns:a16="http://schemas.microsoft.com/office/drawing/2014/main" id="{77535493-BD98-366D-6AD1-DA3983940C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638" y="1576388"/>
            <a:ext cx="12700" cy="2836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3912" name="Rectangle 14">
            <a:extLst>
              <a:ext uri="{FF2B5EF4-FFF2-40B4-BE49-F238E27FC236}">
                <a16:creationId xmlns:a16="http://schemas.microsoft.com/office/drawing/2014/main" id="{282B9053-2B36-E24D-5ACE-D8B34CA3C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4244975"/>
            <a:ext cx="9540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3913" name="Line 15">
            <a:extLst>
              <a:ext uri="{FF2B5EF4-FFF2-40B4-BE49-F238E27FC236}">
                <a16:creationId xmlns:a16="http://schemas.microsoft.com/office/drawing/2014/main" id="{364F83E2-52CF-9537-5E47-1B76BD0BB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4405313"/>
            <a:ext cx="63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grpSp>
        <p:nvGrpSpPr>
          <p:cNvPr id="123914" name="Group 26">
            <a:extLst>
              <a:ext uri="{FF2B5EF4-FFF2-40B4-BE49-F238E27FC236}">
                <a16:creationId xmlns:a16="http://schemas.microsoft.com/office/drawing/2014/main" id="{8B7381F0-0B07-8C8E-EA7F-42681DD4187B}"/>
              </a:ext>
            </a:extLst>
          </p:cNvPr>
          <p:cNvGrpSpPr>
            <a:grpSpLocks/>
          </p:cNvGrpSpPr>
          <p:nvPr/>
        </p:nvGrpSpPr>
        <p:grpSpPr bwMode="auto">
          <a:xfrm>
            <a:off x="3470275" y="1000125"/>
            <a:ext cx="158750" cy="1150938"/>
            <a:chOff x="1818" y="1278"/>
            <a:chExt cx="100" cy="725"/>
          </a:xfrm>
        </p:grpSpPr>
        <p:sp>
          <p:nvSpPr>
            <p:cNvPr id="123934" name="Line 27">
              <a:extLst>
                <a:ext uri="{FF2B5EF4-FFF2-40B4-BE49-F238E27FC236}">
                  <a16:creationId xmlns:a16="http://schemas.microsoft.com/office/drawing/2014/main" id="{C3A09F83-14EF-BB2C-1F04-7F3FBAA1D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520"/>
              <a:ext cx="0" cy="2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23935" name="Line 28">
              <a:extLst>
                <a:ext uri="{FF2B5EF4-FFF2-40B4-BE49-F238E27FC236}">
                  <a16:creationId xmlns:a16="http://schemas.microsoft.com/office/drawing/2014/main" id="{9AACA37C-7A3C-8813-C1F4-086C3099C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1278"/>
              <a:ext cx="0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123915" name="Line 29">
            <a:extLst>
              <a:ext uri="{FF2B5EF4-FFF2-40B4-BE49-F238E27FC236}">
                <a16:creationId xmlns:a16="http://schemas.microsoft.com/office/drawing/2014/main" id="{DAF2E155-8098-223C-61CF-C7CE98568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157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3916" name="Rectangle 31">
            <a:extLst>
              <a:ext uri="{FF2B5EF4-FFF2-40B4-BE49-F238E27FC236}">
                <a16:creationId xmlns:a16="http://schemas.microsoft.com/office/drawing/2014/main" id="{570F83BB-5042-5056-643C-D9C9FEA4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4244975"/>
            <a:ext cx="9540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3917" name="Line 32">
            <a:extLst>
              <a:ext uri="{FF2B5EF4-FFF2-40B4-BE49-F238E27FC236}">
                <a16:creationId xmlns:a16="http://schemas.microsoft.com/office/drawing/2014/main" id="{4AFB591D-7232-71AA-B71B-C6560D6B9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9675" y="4405313"/>
            <a:ext cx="1270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20494" name="Text Box 33">
            <a:extLst>
              <a:ext uri="{FF2B5EF4-FFF2-40B4-BE49-F238E27FC236}">
                <a16:creationId xmlns:a16="http://schemas.microsoft.com/office/drawing/2014/main" id="{413C7FE4-8032-DD1E-72BF-9F3584E3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350838"/>
            <a:ext cx="429577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type of circuit is this?</a:t>
            </a:r>
          </a:p>
        </p:txBody>
      </p:sp>
      <p:sp>
        <p:nvSpPr>
          <p:cNvPr id="123919" name="Line 34">
            <a:extLst>
              <a:ext uri="{FF2B5EF4-FFF2-40B4-BE49-F238E27FC236}">
                <a16:creationId xmlns:a16="http://schemas.microsoft.com/office/drawing/2014/main" id="{ABA96350-F324-EF95-2FB1-407B198FF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3938" y="4425950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3920" name="Line 35">
            <a:extLst>
              <a:ext uri="{FF2B5EF4-FFF2-40B4-BE49-F238E27FC236}">
                <a16:creationId xmlns:a16="http://schemas.microsoft.com/office/drawing/2014/main" id="{8C59CC79-8203-C611-B61F-D941AB477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838" y="4395788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3921" name="Line 36">
            <a:extLst>
              <a:ext uri="{FF2B5EF4-FFF2-40B4-BE49-F238E27FC236}">
                <a16:creationId xmlns:a16="http://schemas.microsoft.com/office/drawing/2014/main" id="{AE8B1050-FD83-C7A9-E37B-364D2B3F7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4395788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3922" name="Line 37">
            <a:extLst>
              <a:ext uri="{FF2B5EF4-FFF2-40B4-BE49-F238E27FC236}">
                <a16:creationId xmlns:a16="http://schemas.microsoft.com/office/drawing/2014/main" id="{2219EAE4-7A57-F9C4-5F06-37B28E218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0" y="4410075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20499" name="Oval 38">
            <a:extLst>
              <a:ext uri="{FF2B5EF4-FFF2-40B4-BE49-F238E27FC236}">
                <a16:creationId xmlns:a16="http://schemas.microsoft.com/office/drawing/2014/main" id="{C204CE7B-C582-7E75-F045-8EA7CAEA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5384800"/>
            <a:ext cx="987425" cy="1001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V</a:t>
            </a:r>
          </a:p>
        </p:txBody>
      </p:sp>
      <p:sp>
        <p:nvSpPr>
          <p:cNvPr id="123924" name="Line 42">
            <a:extLst>
              <a:ext uri="{FF2B5EF4-FFF2-40B4-BE49-F238E27FC236}">
                <a16:creationId xmlns:a16="http://schemas.microsoft.com/office/drawing/2014/main" id="{7E0EB9A4-5F0E-3125-A00A-BFC3930AB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350" y="59182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3925" name="Line 43">
            <a:extLst>
              <a:ext uri="{FF2B5EF4-FFF2-40B4-BE49-F238E27FC236}">
                <a16:creationId xmlns:a16="http://schemas.microsoft.com/office/drawing/2014/main" id="{3D8F1FB4-902F-1E5A-ACF9-6ECDB278B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8900" y="5889625"/>
            <a:ext cx="133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20502" name="Oval 40">
            <a:extLst>
              <a:ext uri="{FF2B5EF4-FFF2-40B4-BE49-F238E27FC236}">
                <a16:creationId xmlns:a16="http://schemas.microsoft.com/office/drawing/2014/main" id="{ECA73BC1-EFED-CAE4-3C39-DE6D97074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5368925"/>
            <a:ext cx="987425" cy="1001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V</a:t>
            </a:r>
          </a:p>
        </p:txBody>
      </p:sp>
      <p:sp>
        <p:nvSpPr>
          <p:cNvPr id="123927" name="Line 44">
            <a:extLst>
              <a:ext uri="{FF2B5EF4-FFF2-40B4-BE49-F238E27FC236}">
                <a16:creationId xmlns:a16="http://schemas.microsoft.com/office/drawing/2014/main" id="{BAF761D4-CD03-A3CA-B06F-684C34C91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75" y="58864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130541" name="Oval 45">
            <a:extLst>
              <a:ext uri="{FF2B5EF4-FFF2-40B4-BE49-F238E27FC236}">
                <a16:creationId xmlns:a16="http://schemas.microsoft.com/office/drawing/2014/main" id="{0D19D16F-BF1F-ABA6-E260-86DD5383C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5499100"/>
            <a:ext cx="647700" cy="736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130542" name="Oval 46">
            <a:extLst>
              <a:ext uri="{FF2B5EF4-FFF2-40B4-BE49-F238E27FC236}">
                <a16:creationId xmlns:a16="http://schemas.microsoft.com/office/drawing/2014/main" id="{D9B610F8-ED24-0841-EFBB-19A1EC147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5486400"/>
            <a:ext cx="647700" cy="736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25B300F0-6290-C081-CDAD-5F2701F42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762000"/>
            <a:ext cx="194468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series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6F2D02C5-6A35-50E6-81BE-14FC3BAE6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797425"/>
            <a:ext cx="2376488" cy="9540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Name the components</a:t>
            </a:r>
          </a:p>
        </p:txBody>
      </p:sp>
      <p:sp>
        <p:nvSpPr>
          <p:cNvPr id="4" name="3 Elipse">
            <a:extLst>
              <a:ext uri="{FF2B5EF4-FFF2-40B4-BE49-F238E27FC236}">
                <a16:creationId xmlns:a16="http://schemas.microsoft.com/office/drawing/2014/main" id="{45E57A88-9DE5-8B9D-5F20-7700F99F8667}"/>
              </a:ext>
            </a:extLst>
          </p:cNvPr>
          <p:cNvSpPr/>
          <p:nvPr/>
        </p:nvSpPr>
        <p:spPr>
          <a:xfrm>
            <a:off x="1397000" y="2373313"/>
            <a:ext cx="671513" cy="6461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6522EBBA-7842-9767-04AB-F815CDA3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2511425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080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0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30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9" grpId="0" animBg="1"/>
      <p:bldP spid="20502" grpId="0" animBg="1"/>
      <p:bldP spid="1130541" grpId="0" animBg="1"/>
      <p:bldP spid="1130542" grpId="0" animBg="1"/>
      <p:bldP spid="2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515F296-F136-7D4E-8FC5-0CD9CBA0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Will the bulb light?</a:t>
            </a:r>
            <a:endParaRPr lang="en-GB" altLang="en-US"/>
          </a:p>
        </p:txBody>
      </p:sp>
      <p:pic>
        <p:nvPicPr>
          <p:cNvPr id="8195" name="Picture 3" descr="9128724_10AW_01_IN1">
            <a:extLst>
              <a:ext uri="{FF2B5EF4-FFF2-40B4-BE49-F238E27FC236}">
                <a16:creationId xmlns:a16="http://schemas.microsoft.com/office/drawing/2014/main" id="{ADBD160B-EB4F-D332-0A68-4913B08ED9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638" y="2579688"/>
            <a:ext cx="2878137" cy="2566987"/>
          </a:xfrm>
          <a:noFill/>
        </p:spPr>
      </p:pic>
      <p:pic>
        <p:nvPicPr>
          <p:cNvPr id="8196" name="Picture 4" descr="9148724_10AW_02_JL3">
            <a:extLst>
              <a:ext uri="{FF2B5EF4-FFF2-40B4-BE49-F238E27FC236}">
                <a16:creationId xmlns:a16="http://schemas.microsoft.com/office/drawing/2014/main" id="{5EC71CBD-DD46-6B96-D638-F53DB3EE1D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388" y="2579688"/>
            <a:ext cx="3070225" cy="2566987"/>
          </a:xfr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Line 2">
            <a:extLst>
              <a:ext uri="{FF2B5EF4-FFF2-40B4-BE49-F238E27FC236}">
                <a16:creationId xmlns:a16="http://schemas.microsoft.com/office/drawing/2014/main" id="{095ABE04-71DE-37A5-2E7F-77C0F153A3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7038" y="1563688"/>
            <a:ext cx="1747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55" name="Line 3">
            <a:extLst>
              <a:ext uri="{FF2B5EF4-FFF2-40B4-BE49-F238E27FC236}">
                <a16:creationId xmlns:a16="http://schemas.microsoft.com/office/drawing/2014/main" id="{D8F1DA83-560D-F910-FDE3-5369C802A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638" y="4405313"/>
            <a:ext cx="793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56" name="Line 4">
            <a:extLst>
              <a:ext uri="{FF2B5EF4-FFF2-40B4-BE49-F238E27FC236}">
                <a16:creationId xmlns:a16="http://schemas.microsoft.com/office/drawing/2014/main" id="{ED93E90C-D34E-4329-2554-3BAFDF12E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9675" y="1576388"/>
            <a:ext cx="1588" cy="2847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57" name="Line 5">
            <a:extLst>
              <a:ext uri="{FF2B5EF4-FFF2-40B4-BE49-F238E27FC236}">
                <a16:creationId xmlns:a16="http://schemas.microsoft.com/office/drawing/2014/main" id="{66BFCE2C-3442-7167-64E2-E67713F8A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425" y="1576388"/>
            <a:ext cx="174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grpSp>
        <p:nvGrpSpPr>
          <p:cNvPr id="125958" name="Group 6">
            <a:extLst>
              <a:ext uri="{FF2B5EF4-FFF2-40B4-BE49-F238E27FC236}">
                <a16:creationId xmlns:a16="http://schemas.microsoft.com/office/drawing/2014/main" id="{0B2396D4-02F1-8329-8CFC-04C5A7E4EF44}"/>
              </a:ext>
            </a:extLst>
          </p:cNvPr>
          <p:cNvGrpSpPr>
            <a:grpSpLocks/>
          </p:cNvGrpSpPr>
          <p:nvPr/>
        </p:nvGrpSpPr>
        <p:grpSpPr bwMode="auto">
          <a:xfrm>
            <a:off x="4384675" y="974725"/>
            <a:ext cx="158750" cy="1150938"/>
            <a:chOff x="1818" y="1278"/>
            <a:chExt cx="100" cy="725"/>
          </a:xfrm>
        </p:grpSpPr>
        <p:sp>
          <p:nvSpPr>
            <p:cNvPr id="125980" name="Line 7">
              <a:extLst>
                <a:ext uri="{FF2B5EF4-FFF2-40B4-BE49-F238E27FC236}">
                  <a16:creationId xmlns:a16="http://schemas.microsoft.com/office/drawing/2014/main" id="{C874F096-7434-6DA5-4BE9-5F0426CE2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520"/>
              <a:ext cx="0" cy="2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25981" name="Line 8">
              <a:extLst>
                <a:ext uri="{FF2B5EF4-FFF2-40B4-BE49-F238E27FC236}">
                  <a16:creationId xmlns:a16="http://schemas.microsoft.com/office/drawing/2014/main" id="{B36BA0C5-A19F-932E-4885-2C53115E0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1278"/>
              <a:ext cx="0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125959" name="Line 9">
            <a:extLst>
              <a:ext uri="{FF2B5EF4-FFF2-40B4-BE49-F238E27FC236}">
                <a16:creationId xmlns:a16="http://schemas.microsoft.com/office/drawing/2014/main" id="{BF0D10AF-7723-FCCE-EBD0-95D6DD0974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638" y="1576388"/>
            <a:ext cx="12700" cy="2836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60" name="Rectangle 10">
            <a:extLst>
              <a:ext uri="{FF2B5EF4-FFF2-40B4-BE49-F238E27FC236}">
                <a16:creationId xmlns:a16="http://schemas.microsoft.com/office/drawing/2014/main" id="{CBD2F0E6-799C-B571-0BE2-D5A681C4C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4244975"/>
            <a:ext cx="9540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61" name="Line 11">
            <a:extLst>
              <a:ext uri="{FF2B5EF4-FFF2-40B4-BE49-F238E27FC236}">
                <a16:creationId xmlns:a16="http://schemas.microsoft.com/office/drawing/2014/main" id="{18389504-6B09-428C-FB71-5FF8E702C2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4405313"/>
            <a:ext cx="63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grpSp>
        <p:nvGrpSpPr>
          <p:cNvPr id="125962" name="Group 12">
            <a:extLst>
              <a:ext uri="{FF2B5EF4-FFF2-40B4-BE49-F238E27FC236}">
                <a16:creationId xmlns:a16="http://schemas.microsoft.com/office/drawing/2014/main" id="{7D573E8D-FB9E-754A-2D20-732B4E3346D3}"/>
              </a:ext>
            </a:extLst>
          </p:cNvPr>
          <p:cNvGrpSpPr>
            <a:grpSpLocks/>
          </p:cNvGrpSpPr>
          <p:nvPr/>
        </p:nvGrpSpPr>
        <p:grpSpPr bwMode="auto">
          <a:xfrm>
            <a:off x="3470275" y="1000125"/>
            <a:ext cx="158750" cy="1150938"/>
            <a:chOff x="1818" y="1278"/>
            <a:chExt cx="100" cy="725"/>
          </a:xfrm>
        </p:grpSpPr>
        <p:sp>
          <p:nvSpPr>
            <p:cNvPr id="125978" name="Line 13">
              <a:extLst>
                <a:ext uri="{FF2B5EF4-FFF2-40B4-BE49-F238E27FC236}">
                  <a16:creationId xmlns:a16="http://schemas.microsoft.com/office/drawing/2014/main" id="{85B6149F-9C03-163B-0457-63370A752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520"/>
              <a:ext cx="0" cy="2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25979" name="Line 14">
              <a:extLst>
                <a:ext uri="{FF2B5EF4-FFF2-40B4-BE49-F238E27FC236}">
                  <a16:creationId xmlns:a16="http://schemas.microsoft.com/office/drawing/2014/main" id="{E1AD3EB3-8D18-C281-5BC1-ED24E764B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1278"/>
              <a:ext cx="0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125963" name="Line 15">
            <a:extLst>
              <a:ext uri="{FF2B5EF4-FFF2-40B4-BE49-F238E27FC236}">
                <a16:creationId xmlns:a16="http://schemas.microsoft.com/office/drawing/2014/main" id="{F5155A2F-B0AB-1161-0547-6B6FF7E21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157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64" name="Rectangle 16">
            <a:extLst>
              <a:ext uri="{FF2B5EF4-FFF2-40B4-BE49-F238E27FC236}">
                <a16:creationId xmlns:a16="http://schemas.microsoft.com/office/drawing/2014/main" id="{C051698C-5422-0B3E-E885-6E2F6FBC7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4244975"/>
            <a:ext cx="9540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65" name="Line 17">
            <a:extLst>
              <a:ext uri="{FF2B5EF4-FFF2-40B4-BE49-F238E27FC236}">
                <a16:creationId xmlns:a16="http://schemas.microsoft.com/office/drawing/2014/main" id="{0C4C4907-57B2-D3FD-7AB0-394A102DD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9675" y="4405313"/>
            <a:ext cx="1270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66" name="Text Box 18">
            <a:extLst>
              <a:ext uri="{FF2B5EF4-FFF2-40B4-BE49-F238E27FC236}">
                <a16:creationId xmlns:a16="http://schemas.microsoft.com/office/drawing/2014/main" id="{1749DDDE-CF9C-7CC7-8A63-5E2E72F7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312738"/>
            <a:ext cx="721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The supply voltage is 6V. What is voltage V</a:t>
            </a:r>
            <a:r>
              <a:rPr kumimoji="0" lang="en-GB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</a:t>
            </a: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? V</a:t>
            </a:r>
            <a:r>
              <a:rPr kumimoji="0" lang="en-GB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2</a:t>
            </a: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? </a:t>
            </a:r>
          </a:p>
        </p:txBody>
      </p:sp>
      <p:sp>
        <p:nvSpPr>
          <p:cNvPr id="125967" name="Line 19">
            <a:extLst>
              <a:ext uri="{FF2B5EF4-FFF2-40B4-BE49-F238E27FC236}">
                <a16:creationId xmlns:a16="http://schemas.microsoft.com/office/drawing/2014/main" id="{18BA22AF-AC53-5FC6-CCA9-D84A647D5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3938" y="4425950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68" name="Line 20">
            <a:extLst>
              <a:ext uri="{FF2B5EF4-FFF2-40B4-BE49-F238E27FC236}">
                <a16:creationId xmlns:a16="http://schemas.microsoft.com/office/drawing/2014/main" id="{4CB4742B-FAD2-7FC5-8743-5407E7A48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838" y="4395788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69" name="Line 21">
            <a:extLst>
              <a:ext uri="{FF2B5EF4-FFF2-40B4-BE49-F238E27FC236}">
                <a16:creationId xmlns:a16="http://schemas.microsoft.com/office/drawing/2014/main" id="{3685B404-E95F-928D-2AF8-DBB1DDCE6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4395788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70" name="Line 22">
            <a:extLst>
              <a:ext uri="{FF2B5EF4-FFF2-40B4-BE49-F238E27FC236}">
                <a16:creationId xmlns:a16="http://schemas.microsoft.com/office/drawing/2014/main" id="{444925D7-4428-1527-D9D8-43A374BD6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0" y="4410075"/>
            <a:ext cx="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71" name="Oval 23">
            <a:extLst>
              <a:ext uri="{FF2B5EF4-FFF2-40B4-BE49-F238E27FC236}">
                <a16:creationId xmlns:a16="http://schemas.microsoft.com/office/drawing/2014/main" id="{938360D4-7E91-CB51-442B-2DE15B44B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5384800"/>
            <a:ext cx="987425" cy="1001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V</a:t>
            </a:r>
            <a:r>
              <a:rPr kumimoji="0" lang="en-GB" altLang="en-US" sz="4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125972" name="Line 24">
            <a:extLst>
              <a:ext uri="{FF2B5EF4-FFF2-40B4-BE49-F238E27FC236}">
                <a16:creationId xmlns:a16="http://schemas.microsoft.com/office/drawing/2014/main" id="{0BDC1AB9-CB65-DB8E-1FD1-003198167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350" y="59182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73" name="Line 25">
            <a:extLst>
              <a:ext uri="{FF2B5EF4-FFF2-40B4-BE49-F238E27FC236}">
                <a16:creationId xmlns:a16="http://schemas.microsoft.com/office/drawing/2014/main" id="{59096DB1-A59A-D4CF-B562-B948BACAE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8900" y="5889625"/>
            <a:ext cx="133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74" name="Oval 26">
            <a:extLst>
              <a:ext uri="{FF2B5EF4-FFF2-40B4-BE49-F238E27FC236}">
                <a16:creationId xmlns:a16="http://schemas.microsoft.com/office/drawing/2014/main" id="{332FB102-D19C-A509-035E-F517DDCD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5368925"/>
            <a:ext cx="987425" cy="1001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V</a:t>
            </a:r>
            <a:r>
              <a:rPr kumimoji="0" lang="en-GB" altLang="en-US" sz="4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125975" name="Line 27">
            <a:extLst>
              <a:ext uri="{FF2B5EF4-FFF2-40B4-BE49-F238E27FC236}">
                <a16:creationId xmlns:a16="http://schemas.microsoft.com/office/drawing/2014/main" id="{6757751E-0F41-7C85-22A1-6A7475CBE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75" y="58864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125976" name="Text Box 30">
            <a:extLst>
              <a:ext uri="{FF2B5EF4-FFF2-40B4-BE49-F238E27FC236}">
                <a16:creationId xmlns:a16="http://schemas.microsoft.com/office/drawing/2014/main" id="{253DBA4B-BB1B-6600-CED5-6C931B8E4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3711575"/>
            <a:ext cx="655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10</a:t>
            </a: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Ω</a:t>
            </a:r>
          </a:p>
        </p:txBody>
      </p:sp>
      <p:sp>
        <p:nvSpPr>
          <p:cNvPr id="125977" name="Text Box 31">
            <a:extLst>
              <a:ext uri="{FF2B5EF4-FFF2-40B4-BE49-F238E27FC236}">
                <a16:creationId xmlns:a16="http://schemas.microsoft.com/office/drawing/2014/main" id="{5E4D8FE4-935D-ABAF-8A22-72C91C854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3711575"/>
            <a:ext cx="655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10</a:t>
            </a: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val="21512226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FDEE205B-D532-3249-67D7-EDD487D57EBD}"/>
              </a:ext>
            </a:extLst>
          </p:cNvPr>
          <p:cNvGrpSpPr>
            <a:grpSpLocks/>
          </p:cNvGrpSpPr>
          <p:nvPr/>
        </p:nvGrpSpPr>
        <p:grpSpPr bwMode="auto">
          <a:xfrm>
            <a:off x="825500" y="1295400"/>
            <a:ext cx="8001000" cy="2112963"/>
            <a:chOff x="520" y="864"/>
            <a:chExt cx="5040" cy="1331"/>
          </a:xfrm>
        </p:grpSpPr>
        <p:sp>
          <p:nvSpPr>
            <p:cNvPr id="148498" name="Rectangle 8">
              <a:extLst>
                <a:ext uri="{FF2B5EF4-FFF2-40B4-BE49-F238E27FC236}">
                  <a16:creationId xmlns:a16="http://schemas.microsoft.com/office/drawing/2014/main" id="{5DCAEC74-1EE8-0453-3F3B-50F014415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864"/>
              <a:ext cx="5040" cy="30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Match each series circuit to the correct circuit diagram.</a:t>
              </a: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48499" name="Group 9">
              <a:extLst>
                <a:ext uri="{FF2B5EF4-FFF2-40B4-BE49-F238E27FC236}">
                  <a16:creationId xmlns:a16="http://schemas.microsoft.com/office/drawing/2014/main" id="{D65708EC-1668-4935-56BB-4F8FD11E4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296"/>
              <a:ext cx="4656" cy="899"/>
              <a:chOff x="528" y="1296"/>
              <a:chExt cx="4656" cy="899"/>
            </a:xfrm>
          </p:grpSpPr>
          <p:pic>
            <p:nvPicPr>
              <p:cNvPr id="148500" name="Picture 10" descr="circuits1 copy">
                <a:extLst>
                  <a:ext uri="{FF2B5EF4-FFF2-40B4-BE49-F238E27FC236}">
                    <a16:creationId xmlns:a16="http://schemas.microsoft.com/office/drawing/2014/main" id="{C0D44AD8-578E-5AF8-5027-B6CB84032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1296"/>
                <a:ext cx="1248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501" name="Picture 11" descr="circuits2">
                <a:extLst>
                  <a:ext uri="{FF2B5EF4-FFF2-40B4-BE49-F238E27FC236}">
                    <a16:creationId xmlns:a16="http://schemas.microsoft.com/office/drawing/2014/main" id="{102257DA-CA6B-FB9D-EE45-593FA1CA7B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296"/>
                <a:ext cx="1296" cy="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502" name="Picture 12" descr="circuits3">
                <a:extLst>
                  <a:ext uri="{FF2B5EF4-FFF2-40B4-BE49-F238E27FC236}">
                    <a16:creationId xmlns:a16="http://schemas.microsoft.com/office/drawing/2014/main" id="{954988BC-316D-7962-10CC-18ED2280D5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1296"/>
                <a:ext cx="1296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03" name="Rectangle 13">
                <a:extLst>
                  <a:ext uri="{FF2B5EF4-FFF2-40B4-BE49-F238E27FC236}">
                    <a16:creationId xmlns:a16="http://schemas.microsoft.com/office/drawing/2014/main" id="{C452D1D3-0A1C-F4BE-44B1-C00713AA7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1545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8504" name="Rectangle 14">
                <a:extLst>
                  <a:ext uri="{FF2B5EF4-FFF2-40B4-BE49-F238E27FC236}">
                    <a16:creationId xmlns:a16="http://schemas.microsoft.com/office/drawing/2014/main" id="{63F02014-B315-9125-DBAD-DB2A71917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48505" name="Rectangle 15">
                <a:extLst>
                  <a:ext uri="{FF2B5EF4-FFF2-40B4-BE49-F238E27FC236}">
                    <a16:creationId xmlns:a16="http://schemas.microsoft.com/office/drawing/2014/main" id="{F8E979CD-C1ED-08A1-42E0-7A487F75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3" y="1584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DA55D04F-F8C4-015F-E9EE-98DE43D27A2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470275"/>
            <a:ext cx="7391400" cy="1698625"/>
            <a:chOff x="528" y="2186"/>
            <a:chExt cx="4656" cy="1070"/>
          </a:xfrm>
        </p:grpSpPr>
        <p:pic>
          <p:nvPicPr>
            <p:cNvPr id="148492" name="Picture 17" descr="circuit_symbols1">
              <a:extLst>
                <a:ext uri="{FF2B5EF4-FFF2-40B4-BE49-F238E27FC236}">
                  <a16:creationId xmlns:a16="http://schemas.microsoft.com/office/drawing/2014/main" id="{10C3951A-A7E3-319F-0EC1-681F337C7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199"/>
              <a:ext cx="1440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93" name="Picture 18" descr="circuit_symbol2">
              <a:extLst>
                <a:ext uri="{FF2B5EF4-FFF2-40B4-BE49-F238E27FC236}">
                  <a16:creationId xmlns:a16="http://schemas.microsoft.com/office/drawing/2014/main" id="{40592313-F9FB-DC9C-7154-1220E0AE3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186"/>
              <a:ext cx="1344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94" name="Picture 19" descr="circuit_symbols3">
              <a:extLst>
                <a:ext uri="{FF2B5EF4-FFF2-40B4-BE49-F238E27FC236}">
                  <a16:creationId xmlns:a16="http://schemas.microsoft.com/office/drawing/2014/main" id="{6E8FA366-1893-2CE6-ADF6-17DB5A581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07"/>
              <a:ext cx="129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95" name="Rectangle 20">
              <a:extLst>
                <a:ext uri="{FF2B5EF4-FFF2-40B4-BE49-F238E27FC236}">
                  <a16:creationId xmlns:a16="http://schemas.microsoft.com/office/drawing/2014/main" id="{0605320E-3FEA-189E-8105-61416DB65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8496" name="Rectangle 21">
              <a:extLst>
                <a:ext uri="{FF2B5EF4-FFF2-40B4-BE49-F238E27FC236}">
                  <a16:creationId xmlns:a16="http://schemas.microsoft.com/office/drawing/2014/main" id="{7BFB09CE-3A58-DD2B-3C6E-A9D69A49A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8497" name="Rectangle 22">
              <a:extLst>
                <a:ext uri="{FF2B5EF4-FFF2-40B4-BE49-F238E27FC236}">
                  <a16:creationId xmlns:a16="http://schemas.microsoft.com/office/drawing/2014/main" id="{1FA8E4BE-2442-298F-0B06-AC6E0EE74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3F9BE7C1-5053-797A-F484-DD7CDE3756FE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429000"/>
            <a:ext cx="7772400" cy="1752600"/>
            <a:chOff x="480" y="2160"/>
            <a:chExt cx="4896" cy="1104"/>
          </a:xfrm>
        </p:grpSpPr>
        <p:sp>
          <p:nvSpPr>
            <p:cNvPr id="148485" name="Rectangle 26">
              <a:extLst>
                <a:ext uri="{FF2B5EF4-FFF2-40B4-BE49-F238E27FC236}">
                  <a16:creationId xmlns:a16="http://schemas.microsoft.com/office/drawing/2014/main" id="{C85FF983-7315-BEEE-E08B-3CE3C2FA9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0"/>
              <a:ext cx="4896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8486" name="Picture 27" descr="circuit_symbol2">
              <a:extLst>
                <a:ext uri="{FF2B5EF4-FFF2-40B4-BE49-F238E27FC236}">
                  <a16:creationId xmlns:a16="http://schemas.microsoft.com/office/drawing/2014/main" id="{B46915C8-9B08-E4EC-25CA-D30AD309D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186"/>
              <a:ext cx="1344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87" name="Picture 28" descr="circuit_symbols1">
              <a:extLst>
                <a:ext uri="{FF2B5EF4-FFF2-40B4-BE49-F238E27FC236}">
                  <a16:creationId xmlns:a16="http://schemas.microsoft.com/office/drawing/2014/main" id="{4AF75124-3093-591F-3EA8-1137AE6C9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199"/>
              <a:ext cx="1440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88" name="Picture 29" descr="circuit_symbols3">
              <a:extLst>
                <a:ext uri="{FF2B5EF4-FFF2-40B4-BE49-F238E27FC236}">
                  <a16:creationId xmlns:a16="http://schemas.microsoft.com/office/drawing/2014/main" id="{301D556C-9A43-CF31-BEE6-C39C4FFF2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07"/>
              <a:ext cx="129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89" name="Rectangle 30">
              <a:extLst>
                <a:ext uri="{FF2B5EF4-FFF2-40B4-BE49-F238E27FC236}">
                  <a16:creationId xmlns:a16="http://schemas.microsoft.com/office/drawing/2014/main" id="{EE97CE2C-F6C3-AB84-5D9D-2E66A5F9E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8490" name="Rectangle 31">
              <a:extLst>
                <a:ext uri="{FF2B5EF4-FFF2-40B4-BE49-F238E27FC236}">
                  <a16:creationId xmlns:a16="http://schemas.microsoft.com/office/drawing/2014/main" id="{4859F011-BD76-150B-B9F6-334D81428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8491" name="Rectangle 32">
              <a:extLst>
                <a:ext uri="{FF2B5EF4-FFF2-40B4-BE49-F238E27FC236}">
                  <a16:creationId xmlns:a16="http://schemas.microsoft.com/office/drawing/2014/main" id="{1196CEE5-57EB-86C7-CA5C-03B0FE168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25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8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952E0061-B274-C54C-8226-0E53F8285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6858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Both these circuits have the same number of batteries. 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FBA5CC21-619D-E5E0-2B8F-E664A473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8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Why do the ammeters show different current readings? 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B6CA01ED-B3C4-FC38-21BD-5A37EF4B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86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Which component has the greater resistance? </a:t>
            </a:r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9073712B-88E3-7629-4DA7-384B7E309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44958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There is less current in circuit E which means it's harder for the current to flow in the circuit with the motor. </a:t>
            </a:r>
          </a:p>
        </p:txBody>
      </p:sp>
      <p:pic>
        <p:nvPicPr>
          <p:cNvPr id="150534" name="Picture 6" descr="circuit pict with two batteries">
            <a:extLst>
              <a:ext uri="{FF2B5EF4-FFF2-40B4-BE49-F238E27FC236}">
                <a16:creationId xmlns:a16="http://schemas.microsoft.com/office/drawing/2014/main" id="{D99394BC-759F-5A4D-9EB6-7E7950BB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1788"/>
            <a:ext cx="30480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7" descr="circuit pict with motor">
            <a:extLst>
              <a:ext uri="{FF2B5EF4-FFF2-40B4-BE49-F238E27FC236}">
                <a16:creationId xmlns:a16="http://schemas.microsoft.com/office/drawing/2014/main" id="{E388575B-9F0B-9E7B-531A-89AFD3D5B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600200"/>
            <a:ext cx="31305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6" name="Rectangle 8">
            <a:extLst>
              <a:ext uri="{FF2B5EF4-FFF2-40B4-BE49-F238E27FC236}">
                <a16:creationId xmlns:a16="http://schemas.microsoft.com/office/drawing/2014/main" id="{19E46120-780C-6C8C-80C7-A958A4A76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0537" name="Rectangle 9">
            <a:extLst>
              <a:ext uri="{FF2B5EF4-FFF2-40B4-BE49-F238E27FC236}">
                <a16:creationId xmlns:a16="http://schemas.microsoft.com/office/drawing/2014/main" id="{2D338CBA-1C8E-72B2-601E-53B1005EA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650" y="2209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322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E4EAEDA1-E418-92E8-7787-D970DCBA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7J  Connecting circuits – Circuits quiz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0579539-EB5F-83FC-13F8-E834AE260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6858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76250" marR="0" lvl="0" indent="-4762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2.	The three things needed to make a circuit are a power supply, an electrical device and… 	</a:t>
            </a:r>
          </a:p>
          <a:p>
            <a:pPr marL="476250" marR="0" lvl="0" indent="-4762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a)  wires.</a:t>
            </a:r>
          </a:p>
          <a:p>
            <a:pPr marL="476250" marR="0" lvl="0" indent="-4762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b)  a plug.</a:t>
            </a:r>
          </a:p>
          <a:p>
            <a:pPr marL="476250" marR="0" lvl="0" indent="-4762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c)  batteries.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15158B24-832E-6C79-8F33-45CA1F826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8229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1.	The parts that are connected to make an electrical circuit are called…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a)  computers.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	b)  components.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c)  consonants.</a:t>
            </a:r>
          </a:p>
        </p:txBody>
      </p:sp>
      <p:pic>
        <p:nvPicPr>
          <p:cNvPr id="151557" name="Picture 5" descr="play">
            <a:extLst>
              <a:ext uri="{FF2B5EF4-FFF2-40B4-BE49-F238E27FC236}">
                <a16:creationId xmlns:a16="http://schemas.microsoft.com/office/drawing/2014/main" id="{DFD261EB-636F-75E8-8B7C-EF1000212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6">
            <a:extLst>
              <a:ext uri="{FF2B5EF4-FFF2-40B4-BE49-F238E27FC236}">
                <a16:creationId xmlns:a16="http://schemas.microsoft.com/office/drawing/2014/main" id="{18254B3E-EB3B-4C8F-B69D-E69F7D5A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7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  <p:bldP spid="70660" grpId="0" autoUpdateAnimBg="0"/>
      <p:bldP spid="7066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DE63084-E6AB-C567-6355-139F583C3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861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3.	The flow of electrical charge around a circuit is called the…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a)  raisin.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b)  battery.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c)  current.</a:t>
            </a:r>
          </a:p>
        </p:txBody>
      </p:sp>
      <p:pic>
        <p:nvPicPr>
          <p:cNvPr id="153603" name="Picture 3" descr="play">
            <a:extLst>
              <a:ext uri="{FF2B5EF4-FFF2-40B4-BE49-F238E27FC236}">
                <a16:creationId xmlns:a16="http://schemas.microsoft.com/office/drawing/2014/main" id="{532675EC-C6BE-F567-5B09-0551F43D3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4">
            <a:extLst>
              <a:ext uri="{FF2B5EF4-FFF2-40B4-BE49-F238E27FC236}">
                <a16:creationId xmlns:a16="http://schemas.microsoft.com/office/drawing/2014/main" id="{482A1C36-4598-133A-A615-D65B7F4B8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B63B4A80-F6ED-C0B0-9B28-39D585F9E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7J  Connecting circuits – Circuits quiz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09C1705B-1098-27BD-E601-4C721D73F57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429001"/>
            <a:ext cx="8305800" cy="2644776"/>
            <a:chOff x="336" y="2160"/>
            <a:chExt cx="5232" cy="1666"/>
          </a:xfrm>
        </p:grpSpPr>
        <p:sp>
          <p:nvSpPr>
            <p:cNvPr id="153607" name="Rectangle 7">
              <a:extLst>
                <a:ext uri="{FF2B5EF4-FFF2-40B4-BE49-F238E27FC236}">
                  <a16:creationId xmlns:a16="http://schemas.microsoft.com/office/drawing/2014/main" id="{04FBCA1A-60D7-23A7-F370-A229C9108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56"/>
              <a:ext cx="5232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1000" indent="-3810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381000" marR="0" lvl="0" indent="-3810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	</a:t>
              </a: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The symbol 	  represents which electrical component? </a:t>
              </a:r>
            </a:p>
            <a:p>
              <a:pPr marL="381000" marR="0" lvl="0" indent="-3810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	a)  A switch.</a:t>
              </a:r>
            </a:p>
            <a:p>
              <a:pPr marL="381000" marR="0" lvl="0" indent="-3810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	b)  A bulb.</a:t>
              </a:r>
            </a:p>
            <a:p>
              <a:pPr marL="381000" marR="0" lvl="0" indent="-3810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	c)  An ammeter.</a:t>
              </a:r>
            </a:p>
          </p:txBody>
        </p:sp>
        <p:pic>
          <p:nvPicPr>
            <p:cNvPr id="153608" name="Picture 8" descr="bulb symbol">
              <a:extLst>
                <a:ext uri="{FF2B5EF4-FFF2-40B4-BE49-F238E27FC236}">
                  <a16:creationId xmlns:a16="http://schemas.microsoft.com/office/drawing/2014/main" id="{83A5A2CF-010B-F066-3508-4E5ECEB26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160"/>
              <a:ext cx="43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38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E857585-487B-19FD-A0D3-646E5A744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861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	</a:t>
            </a: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When a switch is closed, an electrical circuit is said to be… 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a)  complete.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b)  broken.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c)  positive.</a:t>
            </a:r>
          </a:p>
        </p:txBody>
      </p:sp>
      <p:pic>
        <p:nvPicPr>
          <p:cNvPr id="155651" name="Picture 3" descr="play">
            <a:extLst>
              <a:ext uri="{FF2B5EF4-FFF2-40B4-BE49-F238E27FC236}">
                <a16:creationId xmlns:a16="http://schemas.microsoft.com/office/drawing/2014/main" id="{3CD6A0AE-4141-2D93-9384-230B5A058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>
            <a:extLst>
              <a:ext uri="{FF2B5EF4-FFF2-40B4-BE49-F238E27FC236}">
                <a16:creationId xmlns:a16="http://schemas.microsoft.com/office/drawing/2014/main" id="{17DBBA00-A4F8-782D-FEA5-FDB051346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519263B2-2293-2DB5-FEE5-C25E015A9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7J  Connecting circuits – Circuits quiz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E4055BC9-6E73-09E2-D318-84F57F8822C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838200"/>
            <a:ext cx="8229600" cy="2124076"/>
            <a:chOff x="336" y="528"/>
            <a:chExt cx="5184" cy="1338"/>
          </a:xfrm>
        </p:grpSpPr>
        <p:sp>
          <p:nvSpPr>
            <p:cNvPr id="155655" name="Rectangle 7">
              <a:extLst>
                <a:ext uri="{FF2B5EF4-FFF2-40B4-BE49-F238E27FC236}">
                  <a16:creationId xmlns:a16="http://schemas.microsoft.com/office/drawing/2014/main" id="{C06382BE-F1A0-0111-A461-91A75E0B1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528"/>
              <a:ext cx="5184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5.	What is the symbol for a cell? </a:t>
              </a: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	a) </a:t>
              </a: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	b)</a:t>
              </a: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	c)</a:t>
              </a:r>
            </a:p>
          </p:txBody>
        </p:sp>
        <p:pic>
          <p:nvPicPr>
            <p:cNvPr id="155656" name="Picture 8" descr="resister">
              <a:extLst>
                <a:ext uri="{FF2B5EF4-FFF2-40B4-BE49-F238E27FC236}">
                  <a16:creationId xmlns:a16="http://schemas.microsoft.com/office/drawing/2014/main" id="{5D0F7324-36FA-9E8E-0A23-B054BBBC6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912"/>
              <a:ext cx="74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7" name="Picture 9" descr="cell">
              <a:extLst>
                <a:ext uri="{FF2B5EF4-FFF2-40B4-BE49-F238E27FC236}">
                  <a16:creationId xmlns:a16="http://schemas.microsoft.com/office/drawing/2014/main" id="{A13B4076-A355-B428-F6B8-504B0E4DD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00"/>
              <a:ext cx="57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8" name="Picture 10" descr="switch">
              <a:extLst>
                <a:ext uri="{FF2B5EF4-FFF2-40B4-BE49-F238E27FC236}">
                  <a16:creationId xmlns:a16="http://schemas.microsoft.com/office/drawing/2014/main" id="{28B2D906-D18A-E884-B046-6EE3E128F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632"/>
              <a:ext cx="76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8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1F4C379-8295-25CE-928F-DD84A213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8305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 	</a:t>
            </a: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When a circuit is broken, what happens to the current? 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a)  the current continues to flow.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b)  the current changes direction.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c)  the current no longer flows.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8245701-69E7-791D-9817-9AF248BE2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229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7.	Batteries should be connected so that their poles are arranged…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a)  positive to positive.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b)  negative to negative.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c)  positive to negative.</a:t>
            </a:r>
          </a:p>
        </p:txBody>
      </p:sp>
      <p:pic>
        <p:nvPicPr>
          <p:cNvPr id="157700" name="Picture 4" descr="play">
            <a:extLst>
              <a:ext uri="{FF2B5EF4-FFF2-40B4-BE49-F238E27FC236}">
                <a16:creationId xmlns:a16="http://schemas.microsoft.com/office/drawing/2014/main" id="{FC2534A0-CB68-1294-0C0E-7AC6C5CD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617220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5">
            <a:extLst>
              <a:ext uri="{FF2B5EF4-FFF2-40B4-BE49-F238E27FC236}">
                <a16:creationId xmlns:a16="http://schemas.microsoft.com/office/drawing/2014/main" id="{FC124867-95E6-AECE-147B-5DC86B93F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BC81AAC8-B1C3-BC36-CAC8-B44929DB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7J  Connecting circuits – Circuits quiz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1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7680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D6E7-D77F-07DB-EC4A-34FE06DA5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S" dirty="0"/>
              <a:t>RESISTANCE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B225EB-B5CD-3883-5513-38DF1A297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ES" dirty="0"/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12283549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>
            <a:extLst>
              <a:ext uri="{FF2B5EF4-FFF2-40B4-BE49-F238E27FC236}">
                <a16:creationId xmlns:a16="http://schemas.microsoft.com/office/drawing/2014/main" id="{DC83F394-97F0-EFFD-188E-B22E462B02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Varying Resistance</a:t>
            </a:r>
          </a:p>
        </p:txBody>
      </p:sp>
      <p:sp>
        <p:nvSpPr>
          <p:cNvPr id="1053699" name="Rectangle 3">
            <a:extLst>
              <a:ext uri="{FF2B5EF4-FFF2-40B4-BE49-F238E27FC236}">
                <a16:creationId xmlns:a16="http://schemas.microsoft.com/office/drawing/2014/main" id="{050BB660-7665-315A-DF47-0BACDBF1BD8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>
                <a:solidFill>
                  <a:schemeClr val="folHlink"/>
                </a:solidFill>
              </a:rPr>
              <a:t>A variable resistor can be used to vary the current in a circuit</a:t>
            </a:r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pic>
        <p:nvPicPr>
          <p:cNvPr id="98308" name="Picture 4" descr="rheostat symbol">
            <a:extLst>
              <a:ext uri="{FF2B5EF4-FFF2-40B4-BE49-F238E27FC236}">
                <a16:creationId xmlns:a16="http://schemas.microsoft.com/office/drawing/2014/main" id="{EA3D74B6-2DC3-4DB5-A983-FE0E4AC7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943350"/>
            <a:ext cx="5759450" cy="1589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36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98" grpId="0"/>
      <p:bldP spid="105369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0B0AE34-5595-1C7A-F2F4-ED1BECCC95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041900" cy="5334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Current for a diode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B3334CE7-7007-F943-0294-284B3DC7B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25500"/>
            <a:ext cx="7531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A diode has a current of 5A running through it, and a resistance of 5</a:t>
            </a:r>
            <a:r>
              <a:rPr lang="en-GB" altLang="en-US" sz="2400" b="0">
                <a:solidFill>
                  <a:schemeClr val="accent2"/>
                </a:solidFill>
                <a:sym typeface="Symbol" pitchFamily="2" charset="2"/>
              </a:rPr>
              <a:t>.</a:t>
            </a:r>
            <a:r>
              <a:rPr lang="en-GB" altLang="en-US" sz="2400" b="0">
                <a:solidFill>
                  <a:schemeClr val="accent2"/>
                </a:solidFill>
              </a:rPr>
              <a:t> What is the potential difference across the diode?</a:t>
            </a:r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20E23A3B-B195-426C-1321-180AEEC0E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27400"/>
            <a:ext cx="4521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V 	= IR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V	= 5A x 5</a:t>
            </a:r>
            <a:r>
              <a:rPr lang="en-GB" altLang="en-US" sz="2400" b="0">
                <a:sym typeface="Symbol" pitchFamily="2" charset="2"/>
              </a:rPr>
              <a:t></a:t>
            </a:r>
            <a:endParaRPr lang="en-GB" altLang="en-US" sz="2400" b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/>
              <a:t>     V	= 25V</a:t>
            </a:r>
            <a:endParaRPr lang="en-GB" altLang="en-US" sz="2400" b="0">
              <a:sym typeface="Symbol" pitchFamily="2" charset="2"/>
            </a:endParaRPr>
          </a:p>
        </p:txBody>
      </p:sp>
      <p:sp>
        <p:nvSpPr>
          <p:cNvPr id="100357" name="AutoShape 6">
            <a:extLst>
              <a:ext uri="{FF2B5EF4-FFF2-40B4-BE49-F238E27FC236}">
                <a16:creationId xmlns:a16="http://schemas.microsoft.com/office/drawing/2014/main" id="{1F0CCA19-43B3-2C89-8D65-B960B3857574}"/>
              </a:ext>
            </a:extLst>
          </p:cNvPr>
          <p:cNvSpPr>
            <a:spLocks noChangeArrowheads="1"/>
          </p:cNvSpPr>
          <p:nvPr/>
        </p:nvSpPr>
        <p:spPr bwMode="auto">
          <a:xfrm rot="-8117258">
            <a:off x="5699125" y="2690813"/>
            <a:ext cx="257175" cy="250825"/>
          </a:xfrm>
          <a:prstGeom prst="rtTriangle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  <p:sp>
        <p:nvSpPr>
          <p:cNvPr id="100358" name="Line 7">
            <a:extLst>
              <a:ext uri="{FF2B5EF4-FFF2-40B4-BE49-F238E27FC236}">
                <a16:creationId xmlns:a16="http://schemas.microsoft.com/office/drawing/2014/main" id="{B77CC926-2026-C58D-F1CA-5DB5771ED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2500" y="2603500"/>
            <a:ext cx="1588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0359" name="Line 8">
            <a:extLst>
              <a:ext uri="{FF2B5EF4-FFF2-40B4-BE49-F238E27FC236}">
                <a16:creationId xmlns:a16="http://schemas.microsoft.com/office/drawing/2014/main" id="{0C245F63-43CC-C33D-A0C8-E319F28937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2819400"/>
            <a:ext cx="4191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0360" name="Line 9">
            <a:extLst>
              <a:ext uri="{FF2B5EF4-FFF2-40B4-BE49-F238E27FC236}">
                <a16:creationId xmlns:a16="http://schemas.microsoft.com/office/drawing/2014/main" id="{BA36D07C-EBEA-ABF1-B518-CE3E1BF6C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2819400"/>
            <a:ext cx="52070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0361" name="Oval 10">
            <a:extLst>
              <a:ext uri="{FF2B5EF4-FFF2-40B4-BE49-F238E27FC236}">
                <a16:creationId xmlns:a16="http://schemas.microsoft.com/office/drawing/2014/main" id="{43757DAB-7BDA-398F-7ED7-054415123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2514600"/>
            <a:ext cx="647700" cy="609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89D21A-98C6-FAF7-87ED-80F6702E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Will the bulb light?</a:t>
            </a:r>
            <a:endParaRPr lang="en-GB" altLang="en-US"/>
          </a:p>
        </p:txBody>
      </p:sp>
      <p:pic>
        <p:nvPicPr>
          <p:cNvPr id="9219" name="Picture 3" descr="9128724_10AW_05_IN1">
            <a:extLst>
              <a:ext uri="{FF2B5EF4-FFF2-40B4-BE49-F238E27FC236}">
                <a16:creationId xmlns:a16="http://schemas.microsoft.com/office/drawing/2014/main" id="{83ABD2E5-AFFB-F697-701D-AA9C328123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88" y="2579688"/>
            <a:ext cx="3070225" cy="2566987"/>
          </a:xfrm>
          <a:noFill/>
        </p:spPr>
      </p:pic>
      <p:pic>
        <p:nvPicPr>
          <p:cNvPr id="9220" name="Picture 4" descr="9128724_10AW_06_IN1">
            <a:extLst>
              <a:ext uri="{FF2B5EF4-FFF2-40B4-BE49-F238E27FC236}">
                <a16:creationId xmlns:a16="http://schemas.microsoft.com/office/drawing/2014/main" id="{8703AF99-1C2C-9366-873C-15A070B255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7638" y="2579688"/>
            <a:ext cx="2878137" cy="2566987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Rectángulo">
            <a:extLst>
              <a:ext uri="{FF2B5EF4-FFF2-40B4-BE49-F238E27FC236}">
                <a16:creationId xmlns:a16="http://schemas.microsoft.com/office/drawing/2014/main" id="{AB134861-5A43-7516-F96F-73A22FFB7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2349500"/>
            <a:ext cx="8351838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/>
              <a:t>By the end of the lesson you should be able 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/>
              <a:t>Describe how current varies with voltage in wires, resistors, metal filament lamps and diodes, and how this can be investigated experimentally.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101379" name="2 CuadroTexto">
            <a:extLst>
              <a:ext uri="{FF2B5EF4-FFF2-40B4-BE49-F238E27FC236}">
                <a16:creationId xmlns:a16="http://schemas.microsoft.com/office/drawing/2014/main" id="{51B31ECF-13E3-A719-01E5-CD68FF068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04813"/>
            <a:ext cx="7993062" cy="18462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b="0" u="sng"/>
              <a:t>Lesson 2 and 3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b="0" u="sng"/>
              <a:t>Investigating how current varies with voltage for 3 different circuit components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Título">
            <a:extLst>
              <a:ext uri="{FF2B5EF4-FFF2-40B4-BE49-F238E27FC236}">
                <a16:creationId xmlns:a16="http://schemas.microsoft.com/office/drawing/2014/main" id="{B330DE45-281D-E0D5-A59F-6D15395D94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s-ES" altLang="en-US" sz="3600"/>
              <a:t>Experiment to investigate I/V curves for a resistor, a filament and a diode.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86C9946D-C6E7-74D6-43BC-CA316A0D958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080000" y="1758950"/>
          <a:ext cx="3606800" cy="4200528"/>
        </p:xfrm>
        <a:graphic>
          <a:graphicData uri="http://schemas.openxmlformats.org/drawingml/2006/table">
            <a:tbl>
              <a:tblPr/>
              <a:tblGrid>
                <a:gridCol w="180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Voltage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26" name="Picture 2">
            <a:extLst>
              <a:ext uri="{FF2B5EF4-FFF2-40B4-BE49-F238E27FC236}">
                <a16:creationId xmlns:a16="http://schemas.microsoft.com/office/drawing/2014/main" id="{45603C05-AC02-7D9E-1DB5-549FAC26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8385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7" name="Picture 3">
            <a:extLst>
              <a:ext uri="{FF2B5EF4-FFF2-40B4-BE49-F238E27FC236}">
                <a16:creationId xmlns:a16="http://schemas.microsoft.com/office/drawing/2014/main" id="{0F02190A-47C4-6A4F-29C0-BCC4EF6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74850"/>
            <a:ext cx="828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8" name="Text Box 28">
            <a:extLst>
              <a:ext uri="{FF2B5EF4-FFF2-40B4-BE49-F238E27FC236}">
                <a16:creationId xmlns:a16="http://schemas.microsoft.com/office/drawing/2014/main" id="{F6B4282F-D784-A070-50E1-F20BA1DA6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16113"/>
            <a:ext cx="935038" cy="779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="0"/>
          </a:p>
        </p:txBody>
      </p:sp>
      <p:sp>
        <p:nvSpPr>
          <p:cNvPr id="102429" name="Line 29">
            <a:extLst>
              <a:ext uri="{FF2B5EF4-FFF2-40B4-BE49-F238E27FC236}">
                <a16:creationId xmlns:a16="http://schemas.microsoft.com/office/drawing/2014/main" id="{328B0677-3286-3B82-F94A-88D90152B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420938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2430" name="Rectangle 30">
            <a:extLst>
              <a:ext uri="{FF2B5EF4-FFF2-40B4-BE49-F238E27FC236}">
                <a16:creationId xmlns:a16="http://schemas.microsoft.com/office/drawing/2014/main" id="{F35E3A05-E48D-076B-1583-F6B01C485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068638"/>
            <a:ext cx="1655762" cy="2159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  <p:sp>
        <p:nvSpPr>
          <p:cNvPr id="102431" name="Line 31">
            <a:extLst>
              <a:ext uri="{FF2B5EF4-FFF2-40B4-BE49-F238E27FC236}">
                <a16:creationId xmlns:a16="http://schemas.microsoft.com/office/drawing/2014/main" id="{9611D5E9-2711-E470-CCB7-B9FCB0E09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3213100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2432" name="Line 32">
            <a:extLst>
              <a:ext uri="{FF2B5EF4-FFF2-40B4-BE49-F238E27FC236}">
                <a16:creationId xmlns:a16="http://schemas.microsoft.com/office/drawing/2014/main" id="{2789528C-9CEE-82FC-D962-ED1E9B75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3141663"/>
            <a:ext cx="1081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2433" name="Rectangle 34">
            <a:extLst>
              <a:ext uri="{FF2B5EF4-FFF2-40B4-BE49-F238E27FC236}">
                <a16:creationId xmlns:a16="http://schemas.microsoft.com/office/drawing/2014/main" id="{11B39822-2294-6CB9-90DB-558A8EA2F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573463"/>
            <a:ext cx="1008063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  <p:sp>
        <p:nvSpPr>
          <p:cNvPr id="102434" name="Line 35">
            <a:extLst>
              <a:ext uri="{FF2B5EF4-FFF2-40B4-BE49-F238E27FC236}">
                <a16:creationId xmlns:a16="http://schemas.microsoft.com/office/drawing/2014/main" id="{3B56E537-C2E0-1F4B-A510-43DC0F9B8E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8" y="328453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2435" name="Text Box 36">
            <a:extLst>
              <a:ext uri="{FF2B5EF4-FFF2-40B4-BE49-F238E27FC236}">
                <a16:creationId xmlns:a16="http://schemas.microsoft.com/office/drawing/2014/main" id="{0CB4B551-7E8C-7CB4-E55A-778F84256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868863"/>
            <a:ext cx="1081087" cy="65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0"/>
              <a:t>Fixed resistor</a:t>
            </a:r>
          </a:p>
        </p:txBody>
      </p:sp>
      <p:sp>
        <p:nvSpPr>
          <p:cNvPr id="102436" name="Line 37">
            <a:extLst>
              <a:ext uri="{FF2B5EF4-FFF2-40B4-BE49-F238E27FC236}">
                <a16:creationId xmlns:a16="http://schemas.microsoft.com/office/drawing/2014/main" id="{B04B052B-0306-AD86-E47F-249C90BA1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4005263"/>
            <a:ext cx="10080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2437" name="Text Box 38">
            <a:extLst>
              <a:ext uri="{FF2B5EF4-FFF2-40B4-BE49-F238E27FC236}">
                <a16:creationId xmlns:a16="http://schemas.microsoft.com/office/drawing/2014/main" id="{E8BE7750-57D7-28C3-440A-09F617EA3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4675"/>
            <a:ext cx="1223963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0"/>
              <a:t>rheostat</a:t>
            </a:r>
          </a:p>
        </p:txBody>
      </p:sp>
      <p:sp>
        <p:nvSpPr>
          <p:cNvPr id="102438" name="Line 39">
            <a:extLst>
              <a:ext uri="{FF2B5EF4-FFF2-40B4-BE49-F238E27FC236}">
                <a16:creationId xmlns:a16="http://schemas.microsoft.com/office/drawing/2014/main" id="{0093D015-CF71-9105-99A6-D90BD6DE0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205038"/>
            <a:ext cx="5048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2439" name="1 CuadroTexto">
            <a:extLst>
              <a:ext uri="{FF2B5EF4-FFF2-40B4-BE49-F238E27FC236}">
                <a16:creationId xmlns:a16="http://schemas.microsoft.com/office/drawing/2014/main" id="{6F866F9F-6914-C107-EACD-1DB1EC3A8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05488"/>
            <a:ext cx="4537075" cy="830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In this circuit the rheostat is being used as a voltage divider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025067FB-FDAE-386D-4428-C0E4DFCD04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DAFDA1"/>
          </a:solidFill>
        </p:spPr>
        <p:txBody>
          <a:bodyPr/>
          <a:lstStyle/>
          <a:p>
            <a:pPr eaLnBrk="1" hangingPunct="1"/>
            <a:r>
              <a:rPr lang="en-GB" altLang="en-US"/>
              <a:t>Variable Resistors</a:t>
            </a:r>
          </a:p>
        </p:txBody>
      </p:sp>
      <p:sp>
        <p:nvSpPr>
          <p:cNvPr id="1051652" name="Oval 4">
            <a:extLst>
              <a:ext uri="{FF2B5EF4-FFF2-40B4-BE49-F238E27FC236}">
                <a16:creationId xmlns:a16="http://schemas.microsoft.com/office/drawing/2014/main" id="{D905ABDB-A981-2DE9-8D69-2F44053C0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3360738"/>
            <a:ext cx="635000" cy="76835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103428" name="Line 5">
            <a:extLst>
              <a:ext uri="{FF2B5EF4-FFF2-40B4-BE49-F238E27FC236}">
                <a16:creationId xmlns:a16="http://schemas.microsoft.com/office/drawing/2014/main" id="{8674D834-E1C8-FDAB-662A-1904AE25CB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8238" y="2605088"/>
            <a:ext cx="1747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3429" name="Line 6">
            <a:extLst>
              <a:ext uri="{FF2B5EF4-FFF2-40B4-BE49-F238E27FC236}">
                <a16:creationId xmlns:a16="http://schemas.microsoft.com/office/drawing/2014/main" id="{90B569C2-4269-AC15-9042-4D2C5BB00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238" y="4906963"/>
            <a:ext cx="793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3430" name="Line 7">
            <a:extLst>
              <a:ext uri="{FF2B5EF4-FFF2-40B4-BE49-F238E27FC236}">
                <a16:creationId xmlns:a16="http://schemas.microsoft.com/office/drawing/2014/main" id="{05F9064E-BAE9-B2F9-D003-29A91183B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5" y="4906963"/>
            <a:ext cx="793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3431" name="Line 8">
            <a:extLst>
              <a:ext uri="{FF2B5EF4-FFF2-40B4-BE49-F238E27FC236}">
                <a16:creationId xmlns:a16="http://schemas.microsoft.com/office/drawing/2014/main" id="{8A180E77-C155-13F9-8026-3F5E2F241D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1075" y="2605088"/>
            <a:ext cx="1588" cy="2301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3432" name="Line 9">
            <a:extLst>
              <a:ext uri="{FF2B5EF4-FFF2-40B4-BE49-F238E27FC236}">
                <a16:creationId xmlns:a16="http://schemas.microsoft.com/office/drawing/2014/main" id="{643383A7-3C1F-613F-9591-A7851732D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4825" y="2605088"/>
            <a:ext cx="174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3433" name="Line 10">
            <a:extLst>
              <a:ext uri="{FF2B5EF4-FFF2-40B4-BE49-F238E27FC236}">
                <a16:creationId xmlns:a16="http://schemas.microsoft.com/office/drawing/2014/main" id="{ADAFDD7C-D10B-530A-7097-265FD178E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5" y="2413000"/>
            <a:ext cx="0" cy="384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3434" name="Line 11">
            <a:extLst>
              <a:ext uri="{FF2B5EF4-FFF2-40B4-BE49-F238E27FC236}">
                <a16:creationId xmlns:a16="http://schemas.microsoft.com/office/drawing/2014/main" id="{3EA49022-6D18-3D07-AD8C-5CD9210B6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4825" y="2028825"/>
            <a:ext cx="0" cy="1150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3435" name="Line 12">
            <a:extLst>
              <a:ext uri="{FF2B5EF4-FFF2-40B4-BE49-F238E27FC236}">
                <a16:creationId xmlns:a16="http://schemas.microsoft.com/office/drawing/2014/main" id="{D5E7A2AA-169D-CBF2-DD52-513C8A7A0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238" y="2605088"/>
            <a:ext cx="0" cy="766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3436" name="Line 13">
            <a:extLst>
              <a:ext uri="{FF2B5EF4-FFF2-40B4-BE49-F238E27FC236}">
                <a16:creationId xmlns:a16="http://schemas.microsoft.com/office/drawing/2014/main" id="{0002C2F4-1F28-0F43-4710-E548759F2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238" y="4140200"/>
            <a:ext cx="0" cy="766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3437" name="AutoShape 14">
            <a:extLst>
              <a:ext uri="{FF2B5EF4-FFF2-40B4-BE49-F238E27FC236}">
                <a16:creationId xmlns:a16="http://schemas.microsoft.com/office/drawing/2014/main" id="{283C03B2-F023-97E0-1759-4E7B6ACC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522788"/>
            <a:ext cx="635000" cy="768350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902030302020204" pitchFamily="66" charset="0"/>
            </a:endParaRPr>
          </a:p>
        </p:txBody>
      </p:sp>
      <p:sp>
        <p:nvSpPr>
          <p:cNvPr id="103438" name="Rectangle 15">
            <a:extLst>
              <a:ext uri="{FF2B5EF4-FFF2-40B4-BE49-F238E27FC236}">
                <a16:creationId xmlns:a16="http://schemas.microsoft.com/office/drawing/2014/main" id="{0A64F951-A93B-556E-7ADA-E07AD2465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4714875"/>
            <a:ext cx="954087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Comic Sans MS" panose="030F0902030302020204" pitchFamily="66" charset="0"/>
            </a:endParaRPr>
          </a:p>
        </p:txBody>
      </p:sp>
      <p:sp>
        <p:nvSpPr>
          <p:cNvPr id="103439" name="Line 16">
            <a:extLst>
              <a:ext uri="{FF2B5EF4-FFF2-40B4-BE49-F238E27FC236}">
                <a16:creationId xmlns:a16="http://schemas.microsoft.com/office/drawing/2014/main" id="{89A1F2CE-6335-1E44-AF9E-3FBFB5C42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5" y="4906963"/>
            <a:ext cx="63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51665" name="Line 17">
            <a:extLst>
              <a:ext uri="{FF2B5EF4-FFF2-40B4-BE49-F238E27FC236}">
                <a16:creationId xmlns:a16="http://schemas.microsoft.com/office/drawing/2014/main" id="{E26AE676-E532-C8FE-DD44-F28E1D2EE7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44975" y="5121275"/>
            <a:ext cx="536575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51666" name="Text Box 18">
            <a:extLst>
              <a:ext uri="{FF2B5EF4-FFF2-40B4-BE49-F238E27FC236}">
                <a16:creationId xmlns:a16="http://schemas.microsoft.com/office/drawing/2014/main" id="{08030A96-9DC7-6BCB-54B4-67F6F9612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088" y="5021263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cs typeface="Arial" panose="020B0604020202020204" pitchFamily="34" charset="0"/>
              </a:rPr>
              <a:t> lamp</a:t>
            </a:r>
          </a:p>
        </p:txBody>
      </p:sp>
      <p:sp>
        <p:nvSpPr>
          <p:cNvPr id="1051667" name="Text Box 19">
            <a:extLst>
              <a:ext uri="{FF2B5EF4-FFF2-40B4-BE49-F238E27FC236}">
                <a16:creationId xmlns:a16="http://schemas.microsoft.com/office/drawing/2014/main" id="{055ADFF7-002E-CD71-C5B2-5D3ABBF64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1636713"/>
            <a:ext cx="34702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What do you expect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to happen to the current and the brightness of the bulb if you increase the value of the resistor in the circuit shown?</a:t>
            </a:r>
          </a:p>
        </p:txBody>
      </p:sp>
      <p:sp>
        <p:nvSpPr>
          <p:cNvPr id="1051668" name="Line 20">
            <a:extLst>
              <a:ext uri="{FF2B5EF4-FFF2-40B4-BE49-F238E27FC236}">
                <a16:creationId xmlns:a16="http://schemas.microsoft.com/office/drawing/2014/main" id="{BE229185-441D-791A-52EF-7EDA1D1E5A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1663" y="2111375"/>
            <a:ext cx="862012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51669" name="Text Box 21">
            <a:extLst>
              <a:ext uri="{FF2B5EF4-FFF2-40B4-BE49-F238E27FC236}">
                <a16:creationId xmlns:a16="http://schemas.microsoft.com/office/drawing/2014/main" id="{A5E60BE7-FA5D-3425-B24A-507FAF4A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1828800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cs typeface="Arial" panose="020B0604020202020204" pitchFamily="34" charset="0"/>
              </a:rPr>
              <a:t> cell</a:t>
            </a:r>
          </a:p>
        </p:txBody>
      </p:sp>
      <p:sp>
        <p:nvSpPr>
          <p:cNvPr id="1051670" name="Text Box 22">
            <a:extLst>
              <a:ext uri="{FF2B5EF4-FFF2-40B4-BE49-F238E27FC236}">
                <a16:creationId xmlns:a16="http://schemas.microsoft.com/office/drawing/2014/main" id="{C95AC0BD-77E0-B2D2-9A8B-B597BE4EB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5310188"/>
            <a:ext cx="3613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>
                <a:cs typeface="Arial" panose="020B0604020202020204" pitchFamily="34" charset="0"/>
              </a:rPr>
              <a:t> Variable resistor</a:t>
            </a:r>
          </a:p>
        </p:txBody>
      </p:sp>
      <p:sp>
        <p:nvSpPr>
          <p:cNvPr id="1051671" name="Line 23">
            <a:extLst>
              <a:ext uri="{FF2B5EF4-FFF2-40B4-BE49-F238E27FC236}">
                <a16:creationId xmlns:a16="http://schemas.microsoft.com/office/drawing/2014/main" id="{B925E2BE-F425-7B00-139E-B1A3C53550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9038" y="5043488"/>
            <a:ext cx="65405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cxnSp>
        <p:nvCxnSpPr>
          <p:cNvPr id="103447" name="2 Conector recto de flecha">
            <a:extLst>
              <a:ext uri="{FF2B5EF4-FFF2-40B4-BE49-F238E27FC236}">
                <a16:creationId xmlns:a16="http://schemas.microsoft.com/office/drawing/2014/main" id="{7046DF80-10B9-5402-CF63-AB0B93E03BF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7100" y="4522788"/>
            <a:ext cx="558800" cy="6889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5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5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5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5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5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5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2" grpId="0" animBg="1"/>
      <p:bldP spid="1051666" grpId="0"/>
      <p:bldP spid="1051667" grpId="0"/>
      <p:bldP spid="1051669" grpId="0"/>
      <p:bldP spid="105167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210EF58C-7E7C-55EC-8D03-0F0B7CE0F1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143000"/>
          </a:xfrm>
          <a:solidFill>
            <a:srgbClr val="F9F92B"/>
          </a:solidFill>
        </p:spPr>
        <p:txBody>
          <a:bodyPr/>
          <a:lstStyle/>
          <a:p>
            <a:pPr eaLnBrk="1" hangingPunct="1"/>
            <a:r>
              <a:rPr lang="en-GB" altLang="en-US" sz="3600"/>
              <a:t>Relationship between current and voltage in a fixed resistor</a:t>
            </a:r>
          </a:p>
        </p:txBody>
      </p:sp>
      <p:sp>
        <p:nvSpPr>
          <p:cNvPr id="105475" name="Text Box 5">
            <a:extLst>
              <a:ext uri="{FF2B5EF4-FFF2-40B4-BE49-F238E27FC236}">
                <a16:creationId xmlns:a16="http://schemas.microsoft.com/office/drawing/2014/main" id="{753825FC-C346-A8F4-A464-586D69AECB7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13569" y="3240882"/>
            <a:ext cx="2162175" cy="52546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Times New Roman" panose="02020603050405020304" pitchFamily="18" charset="0"/>
                <a:cs typeface="Arial" panose="020B0604020202020204" pitchFamily="34" charset="0"/>
              </a:rPr>
              <a:t>current / Amps</a:t>
            </a:r>
            <a:endParaRPr lang="en-GB" altLang="en-US" sz="2400" b="0">
              <a:cs typeface="Arial" panose="020B0604020202020204" pitchFamily="34" charset="0"/>
            </a:endParaRPr>
          </a:p>
        </p:txBody>
      </p:sp>
      <p:sp>
        <p:nvSpPr>
          <p:cNvPr id="105476" name="Text Box 6">
            <a:extLst>
              <a:ext uri="{FF2B5EF4-FFF2-40B4-BE49-F238E27FC236}">
                <a16:creationId xmlns:a16="http://schemas.microsoft.com/office/drawing/2014/main" id="{923AB427-6A63-E47D-A28A-D46C15843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618163"/>
            <a:ext cx="2076450" cy="52546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Times New Roman" panose="02020603050405020304" pitchFamily="18" charset="0"/>
                <a:cs typeface="Arial" panose="020B0604020202020204" pitchFamily="34" charset="0"/>
              </a:rPr>
              <a:t>voltage (volts</a:t>
            </a:r>
            <a:r>
              <a:rPr lang="en-GB" altLang="en-US" sz="1200" b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GB" altLang="en-US" sz="3600" b="0">
              <a:cs typeface="Arial" panose="020B0604020202020204" pitchFamily="34" charset="0"/>
            </a:endParaRPr>
          </a:p>
        </p:txBody>
      </p:sp>
      <p:sp>
        <p:nvSpPr>
          <p:cNvPr id="105477" name="Line 7">
            <a:extLst>
              <a:ext uri="{FF2B5EF4-FFF2-40B4-BE49-F238E27FC236}">
                <a16:creationId xmlns:a16="http://schemas.microsoft.com/office/drawing/2014/main" id="{2897D96B-B416-AA58-EF39-E295078C7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0" y="2212975"/>
            <a:ext cx="0" cy="314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5478" name="Line 8">
            <a:extLst>
              <a:ext uri="{FF2B5EF4-FFF2-40B4-BE49-F238E27FC236}">
                <a16:creationId xmlns:a16="http://schemas.microsoft.com/office/drawing/2014/main" id="{58C8F21A-3B31-5761-A2FE-7C1BA5ECB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738" y="5351463"/>
            <a:ext cx="311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5479" name="Line 9">
            <a:extLst>
              <a:ext uri="{FF2B5EF4-FFF2-40B4-BE49-F238E27FC236}">
                <a16:creationId xmlns:a16="http://schemas.microsoft.com/office/drawing/2014/main" id="{ED185E1D-0954-E98E-1C20-FA96737029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0" y="2562225"/>
            <a:ext cx="2663825" cy="280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047562" name="Text Box 10">
            <a:extLst>
              <a:ext uri="{FF2B5EF4-FFF2-40B4-BE49-F238E27FC236}">
                <a16:creationId xmlns:a16="http://schemas.microsoft.com/office/drawing/2014/main" id="{ADDF50F4-DD0E-04A7-32CB-EE153B456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335088"/>
            <a:ext cx="4681538" cy="12001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A straight line through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the origin tells us that current is directly proportional to voltage</a:t>
            </a:r>
          </a:p>
        </p:txBody>
      </p:sp>
      <p:sp>
        <p:nvSpPr>
          <p:cNvPr id="105481" name="Text Box 11">
            <a:extLst>
              <a:ext uri="{FF2B5EF4-FFF2-40B4-BE49-F238E27FC236}">
                <a16:creationId xmlns:a16="http://schemas.microsoft.com/office/drawing/2014/main" id="{0522D81A-1C65-9C92-DBF9-4C6D1C01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48006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0">
              <a:cs typeface="Arial" panose="020B0604020202020204" pitchFamily="34" charset="0"/>
            </a:endParaRPr>
          </a:p>
        </p:txBody>
      </p:sp>
      <p:sp>
        <p:nvSpPr>
          <p:cNvPr id="1047564" name="Text Box 12">
            <a:extLst>
              <a:ext uri="{FF2B5EF4-FFF2-40B4-BE49-F238E27FC236}">
                <a16:creationId xmlns:a16="http://schemas.microsoft.com/office/drawing/2014/main" id="{B379B818-6418-D1D1-3C22-ACCA00162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3646488"/>
            <a:ext cx="4500563" cy="23082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The ratio V/I is the reciprocal of the gradient. It is equal to the resistance  of the resistor.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cs typeface="Arial" panose="020B0604020202020204" pitchFamily="34" charset="0"/>
              </a:rPr>
              <a:t>A metal resistor has a constant resistance.But only if the temperature stays constant</a:t>
            </a:r>
          </a:p>
        </p:txBody>
      </p:sp>
      <p:cxnSp>
        <p:nvCxnSpPr>
          <p:cNvPr id="4" name="3 Conector recto">
            <a:extLst>
              <a:ext uri="{FF2B5EF4-FFF2-40B4-BE49-F238E27FC236}">
                <a16:creationId xmlns:a16="http://schemas.microsoft.com/office/drawing/2014/main" id="{AAC6DE46-CD45-CF54-1E60-AB90D76E8697}"/>
              </a:ext>
            </a:extLst>
          </p:cNvPr>
          <p:cNvCxnSpPr/>
          <p:nvPr/>
        </p:nvCxnSpPr>
        <p:spPr>
          <a:xfrm>
            <a:off x="3101975" y="3184525"/>
            <a:ext cx="0" cy="216693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>
            <a:extLst>
              <a:ext uri="{FF2B5EF4-FFF2-40B4-BE49-F238E27FC236}">
                <a16:creationId xmlns:a16="http://schemas.microsoft.com/office/drawing/2014/main" id="{96218671-7052-0325-B13A-48C97E5E8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2651125"/>
            <a:ext cx="4679950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0"/>
              <a:t>The gradient of the line gives us the ratio of I/V.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62" grpId="0" animBg="1"/>
      <p:bldP spid="1047564" grpId="0" animBg="1"/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Título">
            <a:extLst>
              <a:ext uri="{FF2B5EF4-FFF2-40B4-BE49-F238E27FC236}">
                <a16:creationId xmlns:a16="http://schemas.microsoft.com/office/drawing/2014/main" id="{A4180580-DEFC-ED6D-4C97-0CFF34E702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ES" altLang="en-US"/>
              <a:t>I/V curve for a light bulb</a:t>
            </a:r>
          </a:p>
        </p:txBody>
      </p:sp>
      <p:sp>
        <p:nvSpPr>
          <p:cNvPr id="107523" name="2 Marcador de contenido">
            <a:extLst>
              <a:ext uri="{FF2B5EF4-FFF2-40B4-BE49-F238E27FC236}">
                <a16:creationId xmlns:a16="http://schemas.microsoft.com/office/drawing/2014/main" id="{15A239EC-FFA8-56C1-0B5B-14BB8164E7C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  <p:pic>
        <p:nvPicPr>
          <p:cNvPr id="107524" name="Picture 2">
            <a:extLst>
              <a:ext uri="{FF2B5EF4-FFF2-40B4-BE49-F238E27FC236}">
                <a16:creationId xmlns:a16="http://schemas.microsoft.com/office/drawing/2014/main" id="{D04445F7-D5F9-8315-8814-90C5C240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536700"/>
            <a:ext cx="46418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3 CuadroTexto">
            <a:extLst>
              <a:ext uri="{FF2B5EF4-FFF2-40B4-BE49-F238E27FC236}">
                <a16:creationId xmlns:a16="http://schemas.microsoft.com/office/drawing/2014/main" id="{059BB475-0795-23CC-AFFE-90AA41D94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1790700"/>
            <a:ext cx="3105150" cy="41544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gradient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is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decreasing</a:t>
            </a:r>
            <a:r>
              <a:rPr lang="es-ES" altLang="en-US" sz="2400" dirty="0">
                <a:latin typeface="Comic Sans MS" panose="030F0902030302020204" pitchFamily="66" charset="0"/>
              </a:rPr>
              <a:t> and so </a:t>
            </a: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resistance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of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filament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must</a:t>
            </a:r>
            <a:r>
              <a:rPr lang="es-ES" altLang="en-US" sz="2400" dirty="0">
                <a:latin typeface="Comic Sans MS" panose="030F0902030302020204" pitchFamily="66" charset="0"/>
              </a:rPr>
              <a:t> be </a:t>
            </a:r>
            <a:r>
              <a:rPr lang="es-ES" altLang="en-US" sz="2400" dirty="0" err="1">
                <a:latin typeface="Comic Sans MS" panose="030F0902030302020204" pitchFamily="66" charset="0"/>
              </a:rPr>
              <a:t>increasing</a:t>
            </a:r>
            <a:r>
              <a:rPr lang="es-ES" altLang="en-US" sz="2400" dirty="0">
                <a:latin typeface="Comic Sans MS" panose="030F09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current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is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increasing</a:t>
            </a:r>
            <a:r>
              <a:rPr lang="es-ES" altLang="en-US" sz="2400" dirty="0">
                <a:latin typeface="Comic Sans MS" panose="030F0902030302020204" pitchFamily="66" charset="0"/>
              </a:rPr>
              <a:t> as </a:t>
            </a:r>
            <a:r>
              <a:rPr lang="es-ES" altLang="en-US" sz="2400" dirty="0" err="1">
                <a:latin typeface="Comic Sans MS" panose="030F0902030302020204" pitchFamily="66" charset="0"/>
              </a:rPr>
              <a:t>voltage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increases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but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not</a:t>
            </a:r>
            <a:r>
              <a:rPr lang="es-ES" altLang="en-US" sz="2400" dirty="0">
                <a:latin typeface="Comic Sans MS" panose="030F0902030302020204" pitchFamily="66" charset="0"/>
              </a:rPr>
              <a:t> as </a:t>
            </a:r>
            <a:r>
              <a:rPr lang="es-ES" altLang="en-US" sz="2400" dirty="0" err="1">
                <a:latin typeface="Comic Sans MS" panose="030F0902030302020204" pitchFamily="66" charset="0"/>
              </a:rPr>
              <a:t>much</a:t>
            </a:r>
            <a:r>
              <a:rPr lang="es-ES" altLang="en-US" sz="2400" dirty="0">
                <a:latin typeface="Comic Sans MS" panose="030F0902030302020204" pitchFamily="66" charset="0"/>
              </a:rPr>
              <a:t> as </a:t>
            </a:r>
            <a:r>
              <a:rPr lang="es-ES" altLang="en-US" sz="2400" dirty="0" err="1">
                <a:latin typeface="Comic Sans MS" panose="030F0902030302020204" pitchFamily="66" charset="0"/>
              </a:rPr>
              <a:t>for</a:t>
            </a:r>
            <a:r>
              <a:rPr lang="es-ES" altLang="en-US" sz="2400" dirty="0">
                <a:latin typeface="Comic Sans MS" panose="030F0902030302020204" pitchFamily="66" charset="0"/>
              </a:rPr>
              <a:t> a </a:t>
            </a:r>
            <a:r>
              <a:rPr lang="es-ES" altLang="en-US" sz="2400" dirty="0" err="1">
                <a:latin typeface="Comic Sans MS" panose="030F0902030302020204" pitchFamily="66" charset="0"/>
              </a:rPr>
              <a:t>constant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resistance</a:t>
            </a:r>
            <a:r>
              <a:rPr lang="es-ES" altLang="en-US" sz="2400" dirty="0">
                <a:latin typeface="Comic Sans MS" panose="030F09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693F3F97-6C8C-9131-B9EB-61139B028A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Filament Lamp</a:t>
            </a:r>
            <a:endParaRPr lang="en-US" altLang="en-US"/>
          </a:p>
        </p:txBody>
      </p:sp>
      <p:pic>
        <p:nvPicPr>
          <p:cNvPr id="108547" name="Picture 3" descr="11117514296124723176LAMP%20CARBON%20FILAMENT%20LAMP%20BASE%20B-22,%20GLASS%20SHELL%20SIZE%20PS60%20">
            <a:extLst>
              <a:ext uri="{FF2B5EF4-FFF2-40B4-BE49-F238E27FC236}">
                <a16:creationId xmlns:a16="http://schemas.microsoft.com/office/drawing/2014/main" id="{0471141C-FF0D-58FE-A5CE-781C15EC9B4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4132263" cy="5243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48" name="1 Rectángulo">
            <a:extLst>
              <a:ext uri="{FF2B5EF4-FFF2-40B4-BE49-F238E27FC236}">
                <a16:creationId xmlns:a16="http://schemas.microsoft.com/office/drawing/2014/main" id="{297955B0-FD36-CE4E-63FD-45EC22E41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1268413"/>
            <a:ext cx="4572000" cy="52625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Electric current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passes through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resistance wire which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is made of tungsten.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Electrical energy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changed into heat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energy and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wire glows white hot.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Filament lamps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produce both heat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bg1"/>
                </a:solidFill>
              </a:rPr>
              <a:t>Light.</a:t>
            </a:r>
            <a:endParaRPr lang="es-ES" altLang="en-US" sz="2800" b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1" name="Rectangle 3">
            <a:extLst>
              <a:ext uri="{FF2B5EF4-FFF2-40B4-BE49-F238E27FC236}">
                <a16:creationId xmlns:a16="http://schemas.microsoft.com/office/drawing/2014/main" id="{CD02D396-D02C-ACCD-EB51-70DA8466F7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981075"/>
            <a:ext cx="8229600" cy="5653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In the fixed resistor, current and voltage are directly proportional. But for a light bulb as the current increases, the electron/ion collisions causes the ions to vibrate more (the filament heats up). This increases electron/ion collisions even more and so the resistance of the filament increases every time the current increases.</a:t>
            </a:r>
          </a:p>
          <a:p>
            <a:pPr eaLnBrk="1" hangingPunct="1">
              <a:lnSpc>
                <a:spcPct val="90000"/>
              </a:lnSpc>
            </a:pPr>
            <a:endParaRPr lang="en-GB" altLang="en-US"/>
          </a:p>
        </p:txBody>
      </p:sp>
      <p:sp>
        <p:nvSpPr>
          <p:cNvPr id="110595" name="1 CuadroTexto">
            <a:extLst>
              <a:ext uri="{FF2B5EF4-FFF2-40B4-BE49-F238E27FC236}">
                <a16:creationId xmlns:a16="http://schemas.microsoft.com/office/drawing/2014/main" id="{D8C1B140-6907-5905-4CCD-17E32F899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7800"/>
            <a:ext cx="7772400" cy="70802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4000">
                <a:latin typeface="Comic Sans MS" panose="030F0902030302020204" pitchFamily="66" charset="0"/>
              </a:rPr>
              <a:t>I/V curve for a light bulb</a:t>
            </a:r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F65B86A3-BDB0-9339-B8D6-52876A875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4538"/>
            <a:ext cx="63627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6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Título">
            <a:extLst>
              <a:ext uri="{FF2B5EF4-FFF2-40B4-BE49-F238E27FC236}">
                <a16:creationId xmlns:a16="http://schemas.microsoft.com/office/drawing/2014/main" id="{FB9D30FA-1EF7-9E83-C3C7-BE91C456B2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301625"/>
            <a:ext cx="5956300" cy="1143000"/>
          </a:xfrm>
          <a:solidFill>
            <a:srgbClr val="A8FA22"/>
          </a:solidFill>
        </p:spPr>
        <p:txBody>
          <a:bodyPr/>
          <a:lstStyle/>
          <a:p>
            <a:pPr algn="l" eaLnBrk="1" hangingPunct="1"/>
            <a:r>
              <a:rPr lang="es-ES" altLang="en-US"/>
              <a:t>I/V curve for a diode</a:t>
            </a:r>
          </a:p>
        </p:txBody>
      </p:sp>
      <p:sp>
        <p:nvSpPr>
          <p:cNvPr id="112643" name="2 Marcador de contenido">
            <a:extLst>
              <a:ext uri="{FF2B5EF4-FFF2-40B4-BE49-F238E27FC236}">
                <a16:creationId xmlns:a16="http://schemas.microsoft.com/office/drawing/2014/main" id="{3CACB214-0596-1EE1-BD5A-86387B2FA7A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409700"/>
            <a:ext cx="8229600" cy="4716463"/>
          </a:xfrm>
        </p:spPr>
        <p:txBody>
          <a:bodyPr/>
          <a:lstStyle/>
          <a:p>
            <a:pPr eaLnBrk="1" hangingPunct="1"/>
            <a:endParaRPr lang="es-ES" altLang="en-US"/>
          </a:p>
        </p:txBody>
      </p:sp>
      <p:pic>
        <p:nvPicPr>
          <p:cNvPr id="112644" name="Picture 2">
            <a:extLst>
              <a:ext uri="{FF2B5EF4-FFF2-40B4-BE49-F238E27FC236}">
                <a16:creationId xmlns:a16="http://schemas.microsoft.com/office/drawing/2014/main" id="{FAA33CC2-B322-7F08-B93E-D51BAA17B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11300"/>
            <a:ext cx="5181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3 CuadroTexto">
            <a:extLst>
              <a:ext uri="{FF2B5EF4-FFF2-40B4-BE49-F238E27FC236}">
                <a16:creationId xmlns:a16="http://schemas.microsoft.com/office/drawing/2014/main" id="{833DC7A2-1BF2-04E2-9048-2FC21ABC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000625"/>
            <a:ext cx="8231188" cy="16319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000">
                <a:latin typeface="Comic Sans MS" panose="030F0902030302020204" pitchFamily="66" charset="0"/>
              </a:rPr>
              <a:t>Diodes only let current flow through them in one direction. They can be used to show that current is flowing in a circuit and in which direction.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000">
                <a:latin typeface="Comic Sans MS" panose="030F0902030302020204" pitchFamily="66" charset="0"/>
              </a:rPr>
              <a:t>Diodes are also used to change alternating current to direct current</a:t>
            </a:r>
          </a:p>
        </p:txBody>
      </p:sp>
      <p:pic>
        <p:nvPicPr>
          <p:cNvPr id="112646" name="Picture 3">
            <a:extLst>
              <a:ext uri="{FF2B5EF4-FFF2-40B4-BE49-F238E27FC236}">
                <a16:creationId xmlns:a16="http://schemas.microsoft.com/office/drawing/2014/main" id="{BFE6A728-56DF-ED77-F96B-B825C7BAF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-20955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4 CuadroTexto">
            <a:extLst>
              <a:ext uri="{FF2B5EF4-FFF2-40B4-BE49-F238E27FC236}">
                <a16:creationId xmlns:a16="http://schemas.microsoft.com/office/drawing/2014/main" id="{AACB82BC-EEAA-41E6-C93E-8BD1489F0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1528763"/>
            <a:ext cx="3448050" cy="19399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latin typeface="Comic Sans MS" panose="030F0902030302020204" pitchFamily="66" charset="0"/>
              </a:rPr>
              <a:t>The arrow shows the direction of conventional current when the diode conducts.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CuadroTexto">
            <a:extLst>
              <a:ext uri="{FF2B5EF4-FFF2-40B4-BE49-F238E27FC236}">
                <a16:creationId xmlns:a16="http://schemas.microsoft.com/office/drawing/2014/main" id="{5645959B-EC64-B398-8AFA-078A5952C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71500"/>
            <a:ext cx="72009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600"/>
              <a:t>Resistors in series and parallel</a:t>
            </a:r>
          </a:p>
        </p:txBody>
      </p:sp>
      <p:sp>
        <p:nvSpPr>
          <p:cNvPr id="113667" name="2 CuadroTexto">
            <a:extLst>
              <a:ext uri="{FF2B5EF4-FFF2-40B4-BE49-F238E27FC236}">
                <a16:creationId xmlns:a16="http://schemas.microsoft.com/office/drawing/2014/main" id="{5FDE39C3-0BB3-FEE5-A04E-3969F4BD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67691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/>
              <a:t>How does the total resistance of a circuit change if we connect: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/>
              <a:t>More than one resistor in series?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8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0"/>
              <a:t>More than one resistor in parallel?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Título">
            <a:extLst>
              <a:ext uri="{FF2B5EF4-FFF2-40B4-BE49-F238E27FC236}">
                <a16:creationId xmlns:a16="http://schemas.microsoft.com/office/drawing/2014/main" id="{9CC17B1A-44FA-BFC3-D6A2-BEDE32B90D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CC99FF"/>
          </a:solidFill>
        </p:spPr>
        <p:txBody>
          <a:bodyPr/>
          <a:lstStyle/>
          <a:p>
            <a:pPr eaLnBrk="1" hangingPunct="1"/>
            <a:r>
              <a:rPr lang="es-ES" altLang="en-US"/>
              <a:t>Light Dependent Resistors</a:t>
            </a:r>
          </a:p>
        </p:txBody>
      </p:sp>
      <p:sp>
        <p:nvSpPr>
          <p:cNvPr id="115715" name="2 Marcador de contenido">
            <a:extLst>
              <a:ext uri="{FF2B5EF4-FFF2-40B4-BE49-F238E27FC236}">
                <a16:creationId xmlns:a16="http://schemas.microsoft.com/office/drawing/2014/main" id="{72CC2172-830D-17EB-207B-BD064C7B553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s-ES" altLang="en-US"/>
          </a:p>
        </p:txBody>
      </p:sp>
      <p:pic>
        <p:nvPicPr>
          <p:cNvPr id="115716" name="Picture 2">
            <a:extLst>
              <a:ext uri="{FF2B5EF4-FFF2-40B4-BE49-F238E27FC236}">
                <a16:creationId xmlns:a16="http://schemas.microsoft.com/office/drawing/2014/main" id="{2966E760-A304-5628-1937-B16622D5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9425"/>
            <a:ext cx="1993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3">
            <a:extLst>
              <a:ext uri="{FF2B5EF4-FFF2-40B4-BE49-F238E27FC236}">
                <a16:creationId xmlns:a16="http://schemas.microsoft.com/office/drawing/2014/main" id="{9E9FC6C0-1B9F-E405-EF6A-0192CD41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655763"/>
            <a:ext cx="1252538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3 CuadroTexto">
            <a:extLst>
              <a:ext uri="{FF2B5EF4-FFF2-40B4-BE49-F238E27FC236}">
                <a16:creationId xmlns:a16="http://schemas.microsoft.com/office/drawing/2014/main" id="{8092CD74-F8F4-47A7-9489-B7630DAD0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884738"/>
            <a:ext cx="7759700" cy="107632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>
                <a:latin typeface="Comic Sans MS" panose="030F0902030302020204" pitchFamily="66" charset="0"/>
              </a:rPr>
              <a:t>The resistance of an LDR decreases as the light intensity increases</a:t>
            </a:r>
          </a:p>
        </p:txBody>
      </p:sp>
      <p:pic>
        <p:nvPicPr>
          <p:cNvPr id="115719" name="Picture 4">
            <a:extLst>
              <a:ext uri="{FF2B5EF4-FFF2-40B4-BE49-F238E27FC236}">
                <a16:creationId xmlns:a16="http://schemas.microsoft.com/office/drawing/2014/main" id="{CA59459F-005A-C17E-8882-60DF1F93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738313"/>
            <a:ext cx="40481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B09C0C-99F0-A02E-20EA-9AF0EBFE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Will the bulb light?</a:t>
            </a:r>
            <a:endParaRPr lang="en-GB" altLang="en-US"/>
          </a:p>
        </p:txBody>
      </p:sp>
      <p:pic>
        <p:nvPicPr>
          <p:cNvPr id="10243" name="Picture 3" descr="9148724_10AW_03_JL3">
            <a:extLst>
              <a:ext uri="{FF2B5EF4-FFF2-40B4-BE49-F238E27FC236}">
                <a16:creationId xmlns:a16="http://schemas.microsoft.com/office/drawing/2014/main" id="{BF513566-F1D6-DC9E-265C-BB678C73C4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563" y="2579688"/>
            <a:ext cx="3063875" cy="2566987"/>
          </a:xfrm>
          <a:noFill/>
        </p:spPr>
      </p:pic>
      <p:pic>
        <p:nvPicPr>
          <p:cNvPr id="10244" name="Picture 4" descr="9128724_10AW_04_IN1">
            <a:extLst>
              <a:ext uri="{FF2B5EF4-FFF2-40B4-BE49-F238E27FC236}">
                <a16:creationId xmlns:a16="http://schemas.microsoft.com/office/drawing/2014/main" id="{DC8727E6-33FC-C49F-6B90-81A27F2A99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7638" y="2579688"/>
            <a:ext cx="2878137" cy="2566987"/>
          </a:xfr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Título">
            <a:extLst>
              <a:ext uri="{FF2B5EF4-FFF2-40B4-BE49-F238E27FC236}">
                <a16:creationId xmlns:a16="http://schemas.microsoft.com/office/drawing/2014/main" id="{C219479B-984A-1F83-4C71-8CAC56709D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CC99FF"/>
          </a:solidFill>
        </p:spPr>
        <p:txBody>
          <a:bodyPr/>
          <a:lstStyle/>
          <a:p>
            <a:pPr eaLnBrk="1" hangingPunct="1"/>
            <a:r>
              <a:rPr lang="es-ES" altLang="en-US"/>
              <a:t>Thermistors</a:t>
            </a:r>
          </a:p>
        </p:txBody>
      </p:sp>
      <p:sp>
        <p:nvSpPr>
          <p:cNvPr id="116739" name="2 Marcador de contenido">
            <a:extLst>
              <a:ext uri="{FF2B5EF4-FFF2-40B4-BE49-F238E27FC236}">
                <a16:creationId xmlns:a16="http://schemas.microsoft.com/office/drawing/2014/main" id="{6CD8BABF-70F0-C7E9-9887-657525A16CE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s-ES" altLang="en-US" dirty="0"/>
          </a:p>
        </p:txBody>
      </p:sp>
      <p:pic>
        <p:nvPicPr>
          <p:cNvPr id="116740" name="Picture 2">
            <a:extLst>
              <a:ext uri="{FF2B5EF4-FFF2-40B4-BE49-F238E27FC236}">
                <a16:creationId xmlns:a16="http://schemas.microsoft.com/office/drawing/2014/main" id="{DD3BB9E2-DA1A-25E3-D253-21024CEC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493838"/>
            <a:ext cx="4811713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3 CuadroTexto">
            <a:extLst>
              <a:ext uri="{FF2B5EF4-FFF2-40B4-BE49-F238E27FC236}">
                <a16:creationId xmlns:a16="http://schemas.microsoft.com/office/drawing/2014/main" id="{4EC6EFAB-07BE-9F94-4B44-8E3EF169A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2047875"/>
            <a:ext cx="4254500" cy="12001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resistance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of</a:t>
            </a:r>
            <a:r>
              <a:rPr lang="es-ES" altLang="en-US" sz="2400" dirty="0">
                <a:latin typeface="Comic Sans MS" panose="030F0902030302020204" pitchFamily="66" charset="0"/>
              </a:rPr>
              <a:t> a </a:t>
            </a:r>
            <a:r>
              <a:rPr lang="es-ES" altLang="en-US" sz="2400" dirty="0" err="1">
                <a:latin typeface="Comic Sans MS" panose="030F0902030302020204" pitchFamily="66" charset="0"/>
              </a:rPr>
              <a:t>thermistor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decreases</a:t>
            </a:r>
            <a:r>
              <a:rPr lang="es-ES" altLang="en-US" sz="2400" dirty="0">
                <a:latin typeface="Comic Sans MS" panose="030F0902030302020204" pitchFamily="66" charset="0"/>
              </a:rPr>
              <a:t> as </a:t>
            </a:r>
            <a:r>
              <a:rPr lang="es-ES" altLang="en-US" sz="2400" dirty="0" err="1">
                <a:latin typeface="Comic Sans MS" panose="030F0902030302020204" pitchFamily="66" charset="0"/>
              </a:rPr>
              <a:t>the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temperature</a:t>
            </a:r>
            <a:r>
              <a:rPr lang="es-ES" altLang="en-US" sz="2400" dirty="0">
                <a:latin typeface="Comic Sans MS" panose="030F0902030302020204" pitchFamily="66" charset="0"/>
              </a:rPr>
              <a:t> </a:t>
            </a:r>
            <a:r>
              <a:rPr lang="es-ES" altLang="en-US" sz="2400" dirty="0" err="1">
                <a:latin typeface="Comic Sans MS" panose="030F0902030302020204" pitchFamily="66" charset="0"/>
              </a:rPr>
              <a:t>increases</a:t>
            </a:r>
            <a:endParaRPr lang="es-ES" altLang="en-US" sz="2400" dirty="0">
              <a:latin typeface="Comic Sans MS" panose="030F0902030302020204" pitchFamily="66" charset="0"/>
            </a:endParaRPr>
          </a:p>
        </p:txBody>
      </p:sp>
      <p:pic>
        <p:nvPicPr>
          <p:cNvPr id="116742" name="Picture 3">
            <a:extLst>
              <a:ext uri="{FF2B5EF4-FFF2-40B4-BE49-F238E27FC236}">
                <a16:creationId xmlns:a16="http://schemas.microsoft.com/office/drawing/2014/main" id="{A9D4ABA6-A8EB-DF11-DC89-DAC6EE5E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699000"/>
            <a:ext cx="28035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4">
            <a:extLst>
              <a:ext uri="{FF2B5EF4-FFF2-40B4-BE49-F238E27FC236}">
                <a16:creationId xmlns:a16="http://schemas.microsoft.com/office/drawing/2014/main" id="{54156FD1-BFE3-9A34-60B1-4AA909D5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133850"/>
            <a:ext cx="4368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E2D2D465-CF4F-C940-9188-FB5B1136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960438"/>
            <a:ext cx="8528050" cy="2255837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b="0">
              <a:latin typeface="Arial" charset="0"/>
            </a:endParaRP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D2FFC2BA-7E60-193E-65C6-1B809B70A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003800" cy="52863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0">
                <a:solidFill>
                  <a:schemeClr val="bg1"/>
                </a:solidFill>
              </a:rPr>
              <a:t>Voltage/current graphs</a:t>
            </a:r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71300CA8-E0D8-F75B-77AD-76E2D7398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3451225"/>
            <a:ext cx="85598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A. A filament lamp.</a:t>
            </a:r>
          </a:p>
          <a:p>
            <a:pPr eaLnBrk="1" hangingPunct="1"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B. A diode.</a:t>
            </a:r>
          </a:p>
          <a:p>
            <a:pPr eaLnBrk="1" hangingPunct="1"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C. Wires of different materials. </a:t>
            </a:r>
          </a:p>
          <a:p>
            <a:pPr eaLnBrk="1" hangingPunct="1"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D. A metal resistor.</a:t>
            </a:r>
          </a:p>
        </p:txBody>
      </p:sp>
      <p:sp>
        <p:nvSpPr>
          <p:cNvPr id="118789" name="Line 6">
            <a:extLst>
              <a:ext uri="{FF2B5EF4-FFF2-40B4-BE49-F238E27FC236}">
                <a16:creationId xmlns:a16="http://schemas.microsoft.com/office/drawing/2014/main" id="{329A1880-003F-FE22-58E3-353204E0C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363" y="1244600"/>
            <a:ext cx="0" cy="157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790" name="Line 7">
            <a:extLst>
              <a:ext uri="{FF2B5EF4-FFF2-40B4-BE49-F238E27FC236}">
                <a16:creationId xmlns:a16="http://schemas.microsoft.com/office/drawing/2014/main" id="{28073913-4D3E-4B47-70C9-76B25D60C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363" y="2828925"/>
            <a:ext cx="1644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791" name="Text Box 8">
            <a:extLst>
              <a:ext uri="{FF2B5EF4-FFF2-40B4-BE49-F238E27FC236}">
                <a16:creationId xmlns:a16="http://schemas.microsoft.com/office/drawing/2014/main" id="{17A9584B-C6C3-9CBE-EAAC-A898021F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008063"/>
            <a:ext cx="46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Comic Sans MS" panose="030F0902030302020204" pitchFamily="66" charset="0"/>
              </a:rPr>
              <a:t> </a:t>
            </a:r>
            <a:r>
              <a:rPr lang="en-US" altLang="en-US" sz="1800" b="0">
                <a:latin typeface="Comic Sans MS" panose="030F0902030302020204" pitchFamily="66" charset="0"/>
              </a:rPr>
              <a:t>I </a:t>
            </a:r>
            <a:endParaRPr lang="en-US" altLang="en-US" sz="2400" b="0">
              <a:latin typeface="Comic Sans MS" panose="030F0902030302020204" pitchFamily="66" charset="0"/>
            </a:endParaRPr>
          </a:p>
        </p:txBody>
      </p:sp>
      <p:sp>
        <p:nvSpPr>
          <p:cNvPr id="118792" name="Text Box 9">
            <a:extLst>
              <a:ext uri="{FF2B5EF4-FFF2-40B4-BE49-F238E27FC236}">
                <a16:creationId xmlns:a16="http://schemas.microsoft.com/office/drawing/2014/main" id="{0EF07EA5-FA8F-F1ED-9851-3A8B95100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797175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omic Sans MS" panose="030F0902030302020204" pitchFamily="66" charset="0"/>
              </a:rPr>
              <a:t>V</a:t>
            </a:r>
          </a:p>
        </p:txBody>
      </p:sp>
      <p:sp>
        <p:nvSpPr>
          <p:cNvPr id="118793" name="Line 10">
            <a:extLst>
              <a:ext uri="{FF2B5EF4-FFF2-40B4-BE49-F238E27FC236}">
                <a16:creationId xmlns:a16="http://schemas.microsoft.com/office/drawing/2014/main" id="{3306C4F6-188B-A083-7AC0-481DE3A2E7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9725" y="1238250"/>
            <a:ext cx="0" cy="156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794" name="Line 11">
            <a:extLst>
              <a:ext uri="{FF2B5EF4-FFF2-40B4-BE49-F238E27FC236}">
                <a16:creationId xmlns:a16="http://schemas.microsoft.com/office/drawing/2014/main" id="{661032AE-9391-4FDC-4322-1E8966D01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9725" y="2822575"/>
            <a:ext cx="1644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795" name="Text Box 12">
            <a:extLst>
              <a:ext uri="{FF2B5EF4-FFF2-40B4-BE49-F238E27FC236}">
                <a16:creationId xmlns:a16="http://schemas.microsoft.com/office/drawing/2014/main" id="{86B49D5B-D069-D9C0-4249-0E0B9CBB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987425"/>
            <a:ext cx="49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Comic Sans MS" panose="030F0902030302020204" pitchFamily="66" charset="0"/>
              </a:rPr>
              <a:t> </a:t>
            </a:r>
            <a:r>
              <a:rPr lang="en-US" altLang="en-US" sz="1800" b="0">
                <a:latin typeface="Comic Sans MS" panose="030F0902030302020204" pitchFamily="66" charset="0"/>
              </a:rPr>
              <a:t>I</a:t>
            </a:r>
            <a:r>
              <a:rPr lang="en-US" altLang="en-US" sz="2400" b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18796" name="Text Box 13">
            <a:extLst>
              <a:ext uri="{FF2B5EF4-FFF2-40B4-BE49-F238E27FC236}">
                <a16:creationId xmlns:a16="http://schemas.microsoft.com/office/drawing/2014/main" id="{70694962-B507-F3C0-8D94-8D2BE7F81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2806700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omic Sans MS" panose="030F0902030302020204" pitchFamily="66" charset="0"/>
              </a:rPr>
              <a:t>V</a:t>
            </a:r>
            <a:endParaRPr lang="en-US" altLang="en-US" sz="2400" b="0">
              <a:latin typeface="Comic Sans MS" panose="030F0902030302020204" pitchFamily="66" charset="0"/>
            </a:endParaRPr>
          </a:p>
        </p:txBody>
      </p:sp>
      <p:sp>
        <p:nvSpPr>
          <p:cNvPr id="118797" name="Line 14">
            <a:extLst>
              <a:ext uri="{FF2B5EF4-FFF2-40B4-BE49-F238E27FC236}">
                <a16:creationId xmlns:a16="http://schemas.microsoft.com/office/drawing/2014/main" id="{1D5C258E-E606-40C0-7A91-3F3116AB5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5" y="1238250"/>
            <a:ext cx="0" cy="157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798" name="Line 15">
            <a:extLst>
              <a:ext uri="{FF2B5EF4-FFF2-40B4-BE49-F238E27FC236}">
                <a16:creationId xmlns:a16="http://schemas.microsoft.com/office/drawing/2014/main" id="{E34E3942-31B8-5B9C-80E1-5BBB8418A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5" y="2822575"/>
            <a:ext cx="1644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799" name="Text Box 16">
            <a:extLst>
              <a:ext uri="{FF2B5EF4-FFF2-40B4-BE49-F238E27FC236}">
                <a16:creationId xmlns:a16="http://schemas.microsoft.com/office/drawing/2014/main" id="{A52DD2EB-08AC-5A8E-9278-440A5DA1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1001713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omic Sans MS" panose="030F0902030302020204" pitchFamily="66" charset="0"/>
              </a:rPr>
              <a:t> I</a:t>
            </a:r>
            <a:r>
              <a:rPr lang="en-US" altLang="en-US" sz="2400" b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18800" name="Text Box 17">
            <a:extLst>
              <a:ext uri="{FF2B5EF4-FFF2-40B4-BE49-F238E27FC236}">
                <a16:creationId xmlns:a16="http://schemas.microsoft.com/office/drawing/2014/main" id="{F56695C6-ED74-49C3-2534-DA60C17C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2805113"/>
            <a:ext cx="33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omic Sans MS" panose="030F0902030302020204" pitchFamily="66" charset="0"/>
              </a:rPr>
              <a:t>V</a:t>
            </a:r>
            <a:endParaRPr lang="en-US" altLang="en-US" sz="2400" b="0">
              <a:latin typeface="Comic Sans MS" panose="030F0902030302020204" pitchFamily="66" charset="0"/>
            </a:endParaRPr>
          </a:p>
        </p:txBody>
      </p:sp>
      <p:sp>
        <p:nvSpPr>
          <p:cNvPr id="118801" name="Line 18">
            <a:extLst>
              <a:ext uri="{FF2B5EF4-FFF2-40B4-BE49-F238E27FC236}">
                <a16:creationId xmlns:a16="http://schemas.microsoft.com/office/drawing/2014/main" id="{15C9F2A7-54A5-7743-83A5-118F46BC0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1175" y="1223963"/>
            <a:ext cx="0" cy="157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802" name="Line 19">
            <a:extLst>
              <a:ext uri="{FF2B5EF4-FFF2-40B4-BE49-F238E27FC236}">
                <a16:creationId xmlns:a16="http://schemas.microsoft.com/office/drawing/2014/main" id="{2B718992-05B2-FB21-5A66-2B0220652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1175" y="2808288"/>
            <a:ext cx="1644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803" name="Text Box 20">
            <a:extLst>
              <a:ext uri="{FF2B5EF4-FFF2-40B4-BE49-F238E27FC236}">
                <a16:creationId xmlns:a16="http://schemas.microsoft.com/office/drawing/2014/main" id="{98765969-91F7-58D4-A02B-14BED750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973138"/>
            <a:ext cx="49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Comic Sans MS" panose="030F0902030302020204" pitchFamily="66" charset="0"/>
              </a:rPr>
              <a:t> </a:t>
            </a:r>
            <a:r>
              <a:rPr lang="en-US" altLang="en-US" sz="1800" b="0">
                <a:latin typeface="Comic Sans MS" panose="030F0902030302020204" pitchFamily="66" charset="0"/>
              </a:rPr>
              <a:t>I</a:t>
            </a:r>
            <a:r>
              <a:rPr lang="en-US" altLang="en-US" sz="2400" b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18804" name="Text Box 21">
            <a:extLst>
              <a:ext uri="{FF2B5EF4-FFF2-40B4-BE49-F238E27FC236}">
                <a16:creationId xmlns:a16="http://schemas.microsoft.com/office/drawing/2014/main" id="{286CB398-E9F9-A777-AF9F-46D764BEE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2776538"/>
            <a:ext cx="33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omic Sans MS" panose="030F0902030302020204" pitchFamily="66" charset="0"/>
              </a:rPr>
              <a:t>V</a:t>
            </a:r>
            <a:endParaRPr lang="en-US" altLang="en-US" sz="2400" b="0">
              <a:latin typeface="Comic Sans MS" panose="030F0902030302020204" pitchFamily="66" charset="0"/>
            </a:endParaRPr>
          </a:p>
        </p:txBody>
      </p:sp>
      <p:sp>
        <p:nvSpPr>
          <p:cNvPr id="118805" name="Line 22">
            <a:extLst>
              <a:ext uri="{FF2B5EF4-FFF2-40B4-BE49-F238E27FC236}">
                <a16:creationId xmlns:a16="http://schemas.microsoft.com/office/drawing/2014/main" id="{238DC978-6B75-06A4-0EA2-499E5665E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5363" y="1490663"/>
            <a:ext cx="1360487" cy="1323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806" name="Arc 23">
            <a:extLst>
              <a:ext uri="{FF2B5EF4-FFF2-40B4-BE49-F238E27FC236}">
                <a16:creationId xmlns:a16="http://schemas.microsoft.com/office/drawing/2014/main" id="{5EA9469E-10A6-CC07-4F8B-F7962825BA93}"/>
              </a:ext>
            </a:extLst>
          </p:cNvPr>
          <p:cNvSpPr>
            <a:spLocks/>
          </p:cNvSpPr>
          <p:nvPr/>
        </p:nvSpPr>
        <p:spPr bwMode="auto">
          <a:xfrm flipH="1">
            <a:off x="2874963" y="1646238"/>
            <a:ext cx="1381125" cy="1271587"/>
          </a:xfrm>
          <a:custGeom>
            <a:avLst/>
            <a:gdLst>
              <a:gd name="T0" fmla="*/ 0 w 21560"/>
              <a:gd name="T1" fmla="*/ 0 h 21600"/>
              <a:gd name="T2" fmla="*/ 2147483646 w 21560"/>
              <a:gd name="T3" fmla="*/ 2147483646 h 21600"/>
              <a:gd name="T4" fmla="*/ 0 w 2156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0" h="21600" fill="none" extrusionOk="0">
                <a:moveTo>
                  <a:pt x="-1" y="0"/>
                </a:moveTo>
                <a:cubicBezTo>
                  <a:pt x="11422" y="0"/>
                  <a:pt x="20869" y="8892"/>
                  <a:pt x="21560" y="20293"/>
                </a:cubicBezTo>
              </a:path>
              <a:path w="21560" h="21600" stroke="0" extrusionOk="0">
                <a:moveTo>
                  <a:pt x="-1" y="0"/>
                </a:moveTo>
                <a:cubicBezTo>
                  <a:pt x="11422" y="0"/>
                  <a:pt x="20869" y="8892"/>
                  <a:pt x="21560" y="202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807" name="Line 24">
            <a:extLst>
              <a:ext uri="{FF2B5EF4-FFF2-40B4-BE49-F238E27FC236}">
                <a16:creationId xmlns:a16="http://schemas.microsoft.com/office/drawing/2014/main" id="{D0449FA9-04A9-ED26-1424-3C29F69BC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2513" y="1244600"/>
            <a:ext cx="923925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808" name="Line 25">
            <a:extLst>
              <a:ext uri="{FF2B5EF4-FFF2-40B4-BE49-F238E27FC236}">
                <a16:creationId xmlns:a16="http://schemas.microsoft.com/office/drawing/2014/main" id="{1AF08498-F9C2-B415-8C33-A979EBCAC4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8225" y="2093913"/>
            <a:ext cx="1357313" cy="750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809" name="Freeform 26">
            <a:extLst>
              <a:ext uri="{FF2B5EF4-FFF2-40B4-BE49-F238E27FC236}">
                <a16:creationId xmlns:a16="http://schemas.microsoft.com/office/drawing/2014/main" id="{BA93EC6F-7284-AB57-0D2C-9206E5C87076}"/>
              </a:ext>
            </a:extLst>
          </p:cNvPr>
          <p:cNvSpPr>
            <a:spLocks/>
          </p:cNvSpPr>
          <p:nvPr/>
        </p:nvSpPr>
        <p:spPr bwMode="auto">
          <a:xfrm>
            <a:off x="6854825" y="1374775"/>
            <a:ext cx="1730375" cy="1433513"/>
          </a:xfrm>
          <a:custGeom>
            <a:avLst/>
            <a:gdLst>
              <a:gd name="T0" fmla="*/ 0 w 1090"/>
              <a:gd name="T1" fmla="*/ 2147483646 h 585"/>
              <a:gd name="T2" fmla="*/ 2147483646 w 1090"/>
              <a:gd name="T3" fmla="*/ 2147483646 h 585"/>
              <a:gd name="T4" fmla="*/ 2147483646 w 1090"/>
              <a:gd name="T5" fmla="*/ 2147483646 h 585"/>
              <a:gd name="T6" fmla="*/ 2147483646 w 1090"/>
              <a:gd name="T7" fmla="*/ 2147483646 h 585"/>
              <a:gd name="T8" fmla="*/ 2147483646 w 1090"/>
              <a:gd name="T9" fmla="*/ 2147483646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0" h="585">
                <a:moveTo>
                  <a:pt x="0" y="580"/>
                </a:moveTo>
                <a:cubicBezTo>
                  <a:pt x="62" y="582"/>
                  <a:pt x="124" y="585"/>
                  <a:pt x="181" y="571"/>
                </a:cubicBezTo>
                <a:cubicBezTo>
                  <a:pt x="238" y="557"/>
                  <a:pt x="213" y="580"/>
                  <a:pt x="345" y="498"/>
                </a:cubicBezTo>
                <a:cubicBezTo>
                  <a:pt x="477" y="416"/>
                  <a:pt x="854" y="160"/>
                  <a:pt x="972" y="80"/>
                </a:cubicBezTo>
                <a:cubicBezTo>
                  <a:pt x="1090" y="0"/>
                  <a:pt x="1072" y="8"/>
                  <a:pt x="1054" y="1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18810" name="Oval 27">
            <a:extLst>
              <a:ext uri="{FF2B5EF4-FFF2-40B4-BE49-F238E27FC236}">
                <a16:creationId xmlns:a16="http://schemas.microsoft.com/office/drawing/2014/main" id="{904097F5-038B-2862-3A46-AC023EB11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1014413"/>
            <a:ext cx="447675" cy="414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1</a:t>
            </a:r>
          </a:p>
        </p:txBody>
      </p:sp>
      <p:sp>
        <p:nvSpPr>
          <p:cNvPr id="118811" name="Oval 28">
            <a:extLst>
              <a:ext uri="{FF2B5EF4-FFF2-40B4-BE49-F238E27FC236}">
                <a16:creationId xmlns:a16="http://schemas.microsoft.com/office/drawing/2014/main" id="{D3019700-6977-5A0D-B859-79DF32C42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1058863"/>
            <a:ext cx="447675" cy="414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2</a:t>
            </a:r>
          </a:p>
        </p:txBody>
      </p:sp>
      <p:sp>
        <p:nvSpPr>
          <p:cNvPr id="118812" name="Oval 29">
            <a:extLst>
              <a:ext uri="{FF2B5EF4-FFF2-40B4-BE49-F238E27FC236}">
                <a16:creationId xmlns:a16="http://schemas.microsoft.com/office/drawing/2014/main" id="{31D7208F-1C35-AD4C-6E60-E2F1141ED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1028700"/>
            <a:ext cx="447675" cy="414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3</a:t>
            </a:r>
          </a:p>
        </p:txBody>
      </p:sp>
      <p:sp>
        <p:nvSpPr>
          <p:cNvPr id="118813" name="Oval 30">
            <a:extLst>
              <a:ext uri="{FF2B5EF4-FFF2-40B4-BE49-F238E27FC236}">
                <a16:creationId xmlns:a16="http://schemas.microsoft.com/office/drawing/2014/main" id="{644458C0-B63F-ED36-CD5B-9D7850C97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38" y="1028700"/>
            <a:ext cx="447675" cy="414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4</a:t>
            </a:r>
          </a:p>
        </p:txBody>
      </p:sp>
      <p:sp>
        <p:nvSpPr>
          <p:cNvPr id="91167" name="Text Box 31">
            <a:extLst>
              <a:ext uri="{FF2B5EF4-FFF2-40B4-BE49-F238E27FC236}">
                <a16:creationId xmlns:a16="http://schemas.microsoft.com/office/drawing/2014/main" id="{F72B6E6F-297E-D777-83C5-335CA00DE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00" y="3314700"/>
            <a:ext cx="977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0">
                <a:solidFill>
                  <a:srgbClr val="FF6600"/>
                </a:solidFill>
                <a:sym typeface="Wingdings" pitchFamily="2" charset="2"/>
              </a:rPr>
              <a:t>2</a:t>
            </a:r>
            <a:endParaRPr lang="en-GB" altLang="en-US" sz="4000" b="0">
              <a:solidFill>
                <a:srgbClr val="FF6600"/>
              </a:solidFill>
            </a:endParaRPr>
          </a:p>
        </p:txBody>
      </p:sp>
      <p:sp>
        <p:nvSpPr>
          <p:cNvPr id="91168" name="Rectangle 32">
            <a:extLst>
              <a:ext uri="{FF2B5EF4-FFF2-40B4-BE49-F238E27FC236}">
                <a16:creationId xmlns:a16="http://schemas.microsoft.com/office/drawing/2014/main" id="{2421AFDC-977A-8ED9-2BB2-052E4535C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4184650"/>
            <a:ext cx="469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0">
                <a:solidFill>
                  <a:srgbClr val="FF6600"/>
                </a:solidFill>
                <a:sym typeface="Wingdings" pitchFamily="2" charset="2"/>
              </a:rPr>
              <a:t>3</a:t>
            </a:r>
          </a:p>
        </p:txBody>
      </p:sp>
      <p:sp>
        <p:nvSpPr>
          <p:cNvPr id="91169" name="Rectangle 33">
            <a:extLst>
              <a:ext uri="{FF2B5EF4-FFF2-40B4-BE49-F238E27FC236}">
                <a16:creationId xmlns:a16="http://schemas.microsoft.com/office/drawing/2014/main" id="{151A5C8D-7BA9-68A3-813C-ADD58580C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4724400"/>
            <a:ext cx="469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0">
                <a:solidFill>
                  <a:srgbClr val="FF6600"/>
                </a:solidFill>
                <a:sym typeface="Wingdings" pitchFamily="2" charset="2"/>
              </a:rPr>
              <a:t>1</a:t>
            </a:r>
            <a:endParaRPr lang="en-GB" altLang="en-US" sz="2400" b="0">
              <a:sym typeface="Wingdings" pitchFamily="2" charset="2"/>
            </a:endParaRPr>
          </a:p>
        </p:txBody>
      </p:sp>
      <p:sp>
        <p:nvSpPr>
          <p:cNvPr id="91170" name="Rectangle 34">
            <a:extLst>
              <a:ext uri="{FF2B5EF4-FFF2-40B4-BE49-F238E27FC236}">
                <a16:creationId xmlns:a16="http://schemas.microsoft.com/office/drawing/2014/main" id="{F7056566-3AAD-269E-C5AD-3AFB386D6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025" y="3740150"/>
            <a:ext cx="469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0">
                <a:solidFill>
                  <a:srgbClr val="FF6600"/>
                </a:solidFill>
                <a:sym typeface="Wingdings" pitchFamily="2" charset="2"/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7" grpId="0" autoUpdateAnimBg="0"/>
      <p:bldP spid="91168" grpId="0" autoUpdateAnimBg="0"/>
      <p:bldP spid="91169" grpId="0" autoUpdateAnimBg="0"/>
      <p:bldP spid="9117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D967C48-8C11-F689-AF30-7D2EE51E87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825500"/>
            <a:ext cx="7772400" cy="6096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What does the circuit symbol shown represent? 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372211CE-BB45-64EF-4EE4-B43C7C53F1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 sz="2800"/>
              <a:t>Voltmeter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 sz="2800"/>
              <a:t>Variable resistor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 sz="2800"/>
              <a:t>Light dependent resistor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UcPeriod"/>
            </a:pPr>
            <a:r>
              <a:rPr lang="en-GB" altLang="en-US" sz="2800"/>
              <a:t>Thermistor</a:t>
            </a: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79007532-DB2B-58DA-5C77-61453AE2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0513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6000" b="0">
                <a:solidFill>
                  <a:schemeClr val="accent2"/>
                </a:solidFill>
                <a:sym typeface="Wingdings" pitchFamily="2" charset="2"/>
              </a:rPr>
              <a:t></a:t>
            </a:r>
            <a:endParaRPr lang="en-GB" altLang="en-US" sz="6000" b="0">
              <a:solidFill>
                <a:schemeClr val="accent2"/>
              </a:solidFill>
            </a:endParaRPr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9C9C4C2E-7EC3-02EA-C216-81917000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1689100"/>
            <a:ext cx="1041400" cy="35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/>
          </a:p>
        </p:txBody>
      </p:sp>
      <p:sp>
        <p:nvSpPr>
          <p:cNvPr id="120838" name="Line 6">
            <a:extLst>
              <a:ext uri="{FF2B5EF4-FFF2-40B4-BE49-F238E27FC236}">
                <a16:creationId xmlns:a16="http://schemas.microsoft.com/office/drawing/2014/main" id="{BC2F2AEC-100B-EB9D-F0AE-E21D744CF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200" y="1879600"/>
            <a:ext cx="279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20839" name="Line 7">
            <a:extLst>
              <a:ext uri="{FF2B5EF4-FFF2-40B4-BE49-F238E27FC236}">
                <a16:creationId xmlns:a16="http://schemas.microsoft.com/office/drawing/2014/main" id="{552AE77E-9134-6B9F-1590-D9994A85B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2700" y="1879600"/>
            <a:ext cx="279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20840" name="Line 8">
            <a:extLst>
              <a:ext uri="{FF2B5EF4-FFF2-40B4-BE49-F238E27FC236}">
                <a16:creationId xmlns:a16="http://schemas.microsoft.com/office/drawing/2014/main" id="{2724F67F-41FF-F73B-2A2D-6C11D156EC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5900" y="2159000"/>
            <a:ext cx="241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  <p:sp>
        <p:nvSpPr>
          <p:cNvPr id="120841" name="Line 9">
            <a:extLst>
              <a:ext uri="{FF2B5EF4-FFF2-40B4-BE49-F238E27FC236}">
                <a16:creationId xmlns:a16="http://schemas.microsoft.com/office/drawing/2014/main" id="{45E76528-585D-9EE1-34E2-5BBDEE6472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7200" y="1485900"/>
            <a:ext cx="609600" cy="673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3ACE6985-F551-ABEE-DFA8-A2C03D8D2A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330700" cy="5334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Resistors in series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D8459403-F62B-2F7B-14EA-0784347DE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1617663"/>
            <a:ext cx="5426075" cy="18319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44" name="Line 9">
            <a:extLst>
              <a:ext uri="{FF2B5EF4-FFF2-40B4-BE49-F238E27FC236}">
                <a16:creationId xmlns:a16="http://schemas.microsoft.com/office/drawing/2014/main" id="{B5C8EA16-6600-563A-7600-DFA8ED6A1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2738" y="1816100"/>
            <a:ext cx="1587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3845" name="Line 10">
            <a:extLst>
              <a:ext uri="{FF2B5EF4-FFF2-40B4-BE49-F238E27FC236}">
                <a16:creationId xmlns:a16="http://schemas.microsoft.com/office/drawing/2014/main" id="{81F746EF-7301-04EB-B27F-9E9D6EF4B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5" y="1931988"/>
            <a:ext cx="1588" cy="231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3846" name="Line 11">
            <a:extLst>
              <a:ext uri="{FF2B5EF4-FFF2-40B4-BE49-F238E27FC236}">
                <a16:creationId xmlns:a16="http://schemas.microsoft.com/office/drawing/2014/main" id="{45773B80-1039-A31D-FC4A-289FDAE4B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5" y="2033588"/>
            <a:ext cx="16081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3847" name="Line 12">
            <a:extLst>
              <a:ext uri="{FF2B5EF4-FFF2-40B4-BE49-F238E27FC236}">
                <a16:creationId xmlns:a16="http://schemas.microsoft.com/office/drawing/2014/main" id="{0FC1624C-9B1C-9AE1-0732-336B58AFE8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488" y="2846388"/>
            <a:ext cx="106521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3848" name="Line 13">
            <a:extLst>
              <a:ext uri="{FF2B5EF4-FFF2-40B4-BE49-F238E27FC236}">
                <a16:creationId xmlns:a16="http://schemas.microsoft.com/office/drawing/2014/main" id="{8BF5A4A0-0ED0-6004-3144-900BBDB5E5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9175" y="2033588"/>
            <a:ext cx="1588" cy="808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3849" name="Line 14">
            <a:extLst>
              <a:ext uri="{FF2B5EF4-FFF2-40B4-BE49-F238E27FC236}">
                <a16:creationId xmlns:a16="http://schemas.microsoft.com/office/drawing/2014/main" id="{5B881CB6-D58D-F95D-BE3A-EE702A4D7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2033588"/>
            <a:ext cx="18351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3850" name="Line 15">
            <a:extLst>
              <a:ext uri="{FF2B5EF4-FFF2-40B4-BE49-F238E27FC236}">
                <a16:creationId xmlns:a16="http://schemas.microsoft.com/office/drawing/2014/main" id="{87578254-E89B-AFA9-E31B-FA3710F71E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5875" y="2841625"/>
            <a:ext cx="361950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3851" name="Line 19">
            <a:extLst>
              <a:ext uri="{FF2B5EF4-FFF2-40B4-BE49-F238E27FC236}">
                <a16:creationId xmlns:a16="http://schemas.microsoft.com/office/drawing/2014/main" id="{A0584489-713C-37F3-0B12-4E8C657E66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3300" y="2849563"/>
            <a:ext cx="9890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3852" name="Line 21">
            <a:extLst>
              <a:ext uri="{FF2B5EF4-FFF2-40B4-BE49-F238E27FC236}">
                <a16:creationId xmlns:a16="http://schemas.microsoft.com/office/drawing/2014/main" id="{83BC5763-D8B3-A013-833E-BB4BEA59F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3113" y="2020888"/>
            <a:ext cx="1587" cy="844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3853" name="Rectangle 23">
            <a:extLst>
              <a:ext uri="{FF2B5EF4-FFF2-40B4-BE49-F238E27FC236}">
                <a16:creationId xmlns:a16="http://schemas.microsoft.com/office/drawing/2014/main" id="{831B6660-574C-575D-AF34-D39620D61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7432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3854" name="Rectangle 25">
            <a:extLst>
              <a:ext uri="{FF2B5EF4-FFF2-40B4-BE49-F238E27FC236}">
                <a16:creationId xmlns:a16="http://schemas.microsoft.com/office/drawing/2014/main" id="{5F4E9B91-0088-3681-9220-7F24B9705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7432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3855" name="Rectangle 26">
            <a:extLst>
              <a:ext uri="{FF2B5EF4-FFF2-40B4-BE49-F238E27FC236}">
                <a16:creationId xmlns:a16="http://schemas.microsoft.com/office/drawing/2014/main" id="{109F13EF-C21C-4657-8669-4D3D7380A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3043238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4</a:t>
            </a:r>
            <a:r>
              <a:rPr lang="en-GB" altLang="en-US" sz="2000" b="0">
                <a:solidFill>
                  <a:srgbClr val="000000"/>
                </a:solidFill>
                <a:sym typeface="Symbol" pitchFamily="2" charset="2"/>
              </a:rPr>
              <a:t></a:t>
            </a:r>
          </a:p>
        </p:txBody>
      </p:sp>
      <p:sp>
        <p:nvSpPr>
          <p:cNvPr id="163856" name="Rectangle 27">
            <a:extLst>
              <a:ext uri="{FF2B5EF4-FFF2-40B4-BE49-F238E27FC236}">
                <a16:creationId xmlns:a16="http://schemas.microsoft.com/office/drawing/2014/main" id="{134B9CAD-2413-5E92-2E1F-B78AD21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3030538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2</a:t>
            </a:r>
            <a:r>
              <a:rPr lang="en-GB" altLang="en-US" sz="2000" b="0">
                <a:solidFill>
                  <a:srgbClr val="000000"/>
                </a:solidFill>
                <a:sym typeface="Symbol" pitchFamily="2" charset="2"/>
              </a:rPr>
              <a:t></a:t>
            </a:r>
          </a:p>
        </p:txBody>
      </p:sp>
      <p:sp>
        <p:nvSpPr>
          <p:cNvPr id="163857" name="Text Box 28">
            <a:extLst>
              <a:ext uri="{FF2B5EF4-FFF2-40B4-BE49-F238E27FC236}">
                <a16:creationId xmlns:a16="http://schemas.microsoft.com/office/drawing/2014/main" id="{7791B7E0-DC39-001F-EE8A-057C9D82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889000"/>
            <a:ext cx="458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0">
                <a:solidFill>
                  <a:srgbClr val="FF6600"/>
                </a:solidFill>
              </a:rPr>
              <a:t>Total resistance = R</a:t>
            </a:r>
            <a:r>
              <a:rPr lang="en-GB" altLang="en-US" sz="2800" b="0" baseline="-25000">
                <a:solidFill>
                  <a:srgbClr val="FF6600"/>
                </a:solidFill>
              </a:rPr>
              <a:t>1</a:t>
            </a:r>
            <a:r>
              <a:rPr lang="en-GB" altLang="en-US" sz="2800" b="0">
                <a:solidFill>
                  <a:srgbClr val="FF6600"/>
                </a:solidFill>
              </a:rPr>
              <a:t> + R</a:t>
            </a:r>
            <a:r>
              <a:rPr lang="en-GB" altLang="en-US" sz="2800" b="0" baseline="-2500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02429" name="Rectangle 29">
            <a:extLst>
              <a:ext uri="{FF2B5EF4-FFF2-40B4-BE49-F238E27FC236}">
                <a16:creationId xmlns:a16="http://schemas.microsoft.com/office/drawing/2014/main" id="{40BE1AA6-1A56-55A5-5E39-7423EB65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4052888"/>
            <a:ext cx="6808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What is the total resistance for the circuit shown?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333399"/>
              </a:solidFill>
            </a:endParaRPr>
          </a:p>
        </p:txBody>
      </p:sp>
      <p:sp>
        <p:nvSpPr>
          <p:cNvPr id="102430" name="Rectangle 30">
            <a:extLst>
              <a:ext uri="{FF2B5EF4-FFF2-40B4-BE49-F238E27FC236}">
                <a16:creationId xmlns:a16="http://schemas.microsoft.com/office/drawing/2014/main" id="{6E15A90C-194F-8395-A5E0-DC8082BF7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4751388"/>
            <a:ext cx="369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R</a:t>
            </a:r>
            <a:r>
              <a:rPr lang="en-GB" altLang="en-US" sz="2400" b="0" baseline="-25000">
                <a:solidFill>
                  <a:srgbClr val="333399"/>
                </a:solidFill>
              </a:rPr>
              <a:t>1</a:t>
            </a:r>
            <a:r>
              <a:rPr lang="en-GB" altLang="en-US" sz="2400" b="0">
                <a:solidFill>
                  <a:srgbClr val="333399"/>
                </a:solidFill>
              </a:rPr>
              <a:t> + R</a:t>
            </a:r>
            <a:r>
              <a:rPr lang="en-GB" altLang="en-US" sz="2400" b="0" baseline="-25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02431" name="Rectangle 31">
            <a:extLst>
              <a:ext uri="{FF2B5EF4-FFF2-40B4-BE49-F238E27FC236}">
                <a16:creationId xmlns:a16="http://schemas.microsoft.com/office/drawing/2014/main" id="{2F132B46-937D-9044-361E-C0F10962F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5178425"/>
            <a:ext cx="400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4 </a:t>
            </a:r>
            <a:r>
              <a:rPr lang="en-GB" altLang="en-US" sz="2400" b="0">
                <a:solidFill>
                  <a:srgbClr val="333399"/>
                </a:solidFill>
                <a:sym typeface="Symbol" pitchFamily="2" charset="2"/>
              </a:rPr>
              <a:t></a:t>
            </a:r>
            <a:r>
              <a:rPr lang="en-GB" altLang="en-US" sz="2400" b="0">
                <a:solidFill>
                  <a:srgbClr val="333399"/>
                </a:solidFill>
              </a:rPr>
              <a:t> + 2 </a:t>
            </a:r>
            <a:r>
              <a:rPr lang="en-GB" altLang="en-US" sz="2400" b="0">
                <a:solidFill>
                  <a:srgbClr val="333399"/>
                </a:solidFill>
                <a:sym typeface="Symbol" pitchFamily="2" charset="2"/>
              </a:rPr>
              <a:t></a:t>
            </a:r>
          </a:p>
        </p:txBody>
      </p:sp>
      <p:sp>
        <p:nvSpPr>
          <p:cNvPr id="102432" name="Rectangle 32">
            <a:extLst>
              <a:ext uri="{FF2B5EF4-FFF2-40B4-BE49-F238E27FC236}">
                <a16:creationId xmlns:a16="http://schemas.microsoft.com/office/drawing/2014/main" id="{F9C2C77B-3013-5822-21A7-0407CB69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5724525"/>
            <a:ext cx="317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 u="sng">
                <a:solidFill>
                  <a:srgbClr val="000000"/>
                </a:solidFill>
              </a:rPr>
              <a:t>Total resistance = 6 </a:t>
            </a:r>
            <a:r>
              <a:rPr lang="en-GB" altLang="en-US" sz="2400" b="0" u="sng">
                <a:solidFill>
                  <a:srgbClr val="000000"/>
                </a:solidFill>
                <a:sym typeface="Symbol" pitchFamily="2" charset="2"/>
              </a:rPr>
              <a:t>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9" grpId="0" autoUpdateAnimBg="0"/>
      <p:bldP spid="102430" grpId="0" autoUpdateAnimBg="0"/>
      <p:bldP spid="102431" grpId="0" autoUpdateAnimBg="0"/>
      <p:bldP spid="102432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65C336F2-7456-DBA5-2482-6D719241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1935163"/>
            <a:ext cx="5426075" cy="18319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67" name="Line 4">
            <a:extLst>
              <a:ext uri="{FF2B5EF4-FFF2-40B4-BE49-F238E27FC236}">
                <a16:creationId xmlns:a16="http://schemas.microsoft.com/office/drawing/2014/main" id="{3E2EB546-6720-2B16-0E9E-F9F6940F7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2738" y="2133600"/>
            <a:ext cx="1587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4868" name="Line 5">
            <a:extLst>
              <a:ext uri="{FF2B5EF4-FFF2-40B4-BE49-F238E27FC236}">
                <a16:creationId xmlns:a16="http://schemas.microsoft.com/office/drawing/2014/main" id="{3F2BABA9-B4E2-DC1D-D2D9-ADC09F083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5" y="2249488"/>
            <a:ext cx="1588" cy="231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4869" name="Line 6">
            <a:extLst>
              <a:ext uri="{FF2B5EF4-FFF2-40B4-BE49-F238E27FC236}">
                <a16:creationId xmlns:a16="http://schemas.microsoft.com/office/drawing/2014/main" id="{4BF7054A-21C6-D3D6-2477-05D3FAB6A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5" y="2351088"/>
            <a:ext cx="16081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4870" name="Line 7">
            <a:extLst>
              <a:ext uri="{FF2B5EF4-FFF2-40B4-BE49-F238E27FC236}">
                <a16:creationId xmlns:a16="http://schemas.microsoft.com/office/drawing/2014/main" id="{508CB76F-3931-2C01-7048-90354ACFA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488" y="3163888"/>
            <a:ext cx="106521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4871" name="Line 8">
            <a:extLst>
              <a:ext uri="{FF2B5EF4-FFF2-40B4-BE49-F238E27FC236}">
                <a16:creationId xmlns:a16="http://schemas.microsoft.com/office/drawing/2014/main" id="{7C2EF747-2E15-C85C-A3B6-326A22B875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9175" y="2351088"/>
            <a:ext cx="1588" cy="808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4872" name="Line 9">
            <a:extLst>
              <a:ext uri="{FF2B5EF4-FFF2-40B4-BE49-F238E27FC236}">
                <a16:creationId xmlns:a16="http://schemas.microsoft.com/office/drawing/2014/main" id="{5DACBDF6-C95C-E85F-018D-940DA072F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2351088"/>
            <a:ext cx="18351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4873" name="Line 10">
            <a:extLst>
              <a:ext uri="{FF2B5EF4-FFF2-40B4-BE49-F238E27FC236}">
                <a16:creationId xmlns:a16="http://schemas.microsoft.com/office/drawing/2014/main" id="{0186DD37-8455-A92E-D266-AF0B76382B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5875" y="3159125"/>
            <a:ext cx="361950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4874" name="Line 11">
            <a:extLst>
              <a:ext uri="{FF2B5EF4-FFF2-40B4-BE49-F238E27FC236}">
                <a16:creationId xmlns:a16="http://schemas.microsoft.com/office/drawing/2014/main" id="{F33DA0EA-FB46-A6D6-8D62-33CD3ECBCE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3300" y="3167063"/>
            <a:ext cx="9890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4875" name="Line 12">
            <a:extLst>
              <a:ext uri="{FF2B5EF4-FFF2-40B4-BE49-F238E27FC236}">
                <a16:creationId xmlns:a16="http://schemas.microsoft.com/office/drawing/2014/main" id="{EDFBDE4E-AB06-327A-1F9B-D729A4BBE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3113" y="2338388"/>
            <a:ext cx="1587" cy="844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4876" name="Rectangle 13">
            <a:extLst>
              <a:ext uri="{FF2B5EF4-FFF2-40B4-BE49-F238E27FC236}">
                <a16:creationId xmlns:a16="http://schemas.microsoft.com/office/drawing/2014/main" id="{EEC0BFBD-D5D3-7235-ECE0-723684C67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607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4877" name="Rectangle 14">
            <a:extLst>
              <a:ext uri="{FF2B5EF4-FFF2-40B4-BE49-F238E27FC236}">
                <a16:creationId xmlns:a16="http://schemas.microsoft.com/office/drawing/2014/main" id="{345F221A-2620-39A4-DC64-98B291378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30607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4878" name="Rectangle 15">
            <a:extLst>
              <a:ext uri="{FF2B5EF4-FFF2-40B4-BE49-F238E27FC236}">
                <a16:creationId xmlns:a16="http://schemas.microsoft.com/office/drawing/2014/main" id="{E2A02639-FA33-1F7A-B1E4-1CD573800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3360738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6</a:t>
            </a:r>
            <a:r>
              <a:rPr lang="en-GB" altLang="en-US" sz="2000" b="0">
                <a:solidFill>
                  <a:srgbClr val="000000"/>
                </a:solidFill>
                <a:sym typeface="Symbol" pitchFamily="2" charset="2"/>
              </a:rPr>
              <a:t></a:t>
            </a:r>
          </a:p>
        </p:txBody>
      </p:sp>
      <p:sp>
        <p:nvSpPr>
          <p:cNvPr id="164879" name="Rectangle 16">
            <a:extLst>
              <a:ext uri="{FF2B5EF4-FFF2-40B4-BE49-F238E27FC236}">
                <a16:creationId xmlns:a16="http://schemas.microsoft.com/office/drawing/2014/main" id="{46B93641-DB49-562F-4485-39885C156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3348038"/>
            <a:ext cx="66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34</a:t>
            </a:r>
            <a:r>
              <a:rPr lang="en-GB" altLang="en-US" sz="2000" b="0">
                <a:solidFill>
                  <a:srgbClr val="000000"/>
                </a:solidFill>
                <a:sym typeface="Symbol" pitchFamily="2" charset="2"/>
              </a:rPr>
              <a:t></a:t>
            </a:r>
          </a:p>
        </p:txBody>
      </p:sp>
      <p:sp>
        <p:nvSpPr>
          <p:cNvPr id="106513" name="Text Box 17">
            <a:extLst>
              <a:ext uri="{FF2B5EF4-FFF2-40B4-BE49-F238E27FC236}">
                <a16:creationId xmlns:a16="http://schemas.microsoft.com/office/drawing/2014/main" id="{D29595CD-92E0-8A26-A606-924AED47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079500"/>
            <a:ext cx="768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What is the total resistance for the circuit shown?</a:t>
            </a:r>
            <a:endParaRPr lang="en-GB" altLang="en-US" sz="2400" b="0" baseline="-25000">
              <a:solidFill>
                <a:srgbClr val="FFFF00"/>
              </a:solidFill>
            </a:endParaRPr>
          </a:p>
        </p:txBody>
      </p:sp>
      <p:sp>
        <p:nvSpPr>
          <p:cNvPr id="106515" name="Rectangle 19">
            <a:extLst>
              <a:ext uri="{FF2B5EF4-FFF2-40B4-BE49-F238E27FC236}">
                <a16:creationId xmlns:a16="http://schemas.microsoft.com/office/drawing/2014/main" id="{2C3FC9DF-C2F7-31BC-D647-8A2B80570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4395788"/>
            <a:ext cx="369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R</a:t>
            </a:r>
            <a:r>
              <a:rPr lang="en-GB" altLang="en-US" sz="2400" b="0" baseline="-25000">
                <a:solidFill>
                  <a:srgbClr val="333399"/>
                </a:solidFill>
              </a:rPr>
              <a:t>1</a:t>
            </a:r>
            <a:r>
              <a:rPr lang="en-GB" altLang="en-US" sz="2400" b="0">
                <a:solidFill>
                  <a:srgbClr val="333399"/>
                </a:solidFill>
              </a:rPr>
              <a:t> + R</a:t>
            </a:r>
            <a:r>
              <a:rPr lang="en-GB" altLang="en-US" sz="2400" b="0" baseline="-25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06516" name="Rectangle 20">
            <a:extLst>
              <a:ext uri="{FF2B5EF4-FFF2-40B4-BE49-F238E27FC236}">
                <a16:creationId xmlns:a16="http://schemas.microsoft.com/office/drawing/2014/main" id="{7CCA3E94-D806-DF51-BB7D-7B4262755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3" y="4860925"/>
            <a:ext cx="4173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6 </a:t>
            </a:r>
            <a:r>
              <a:rPr lang="en-GB" altLang="en-US" sz="2400" b="0">
                <a:solidFill>
                  <a:srgbClr val="333399"/>
                </a:solidFill>
                <a:sym typeface="Symbol" pitchFamily="2" charset="2"/>
              </a:rPr>
              <a:t></a:t>
            </a:r>
            <a:r>
              <a:rPr lang="en-GB" altLang="en-US" sz="2400" b="0">
                <a:solidFill>
                  <a:srgbClr val="333399"/>
                </a:solidFill>
              </a:rPr>
              <a:t> + 34 </a:t>
            </a:r>
            <a:r>
              <a:rPr lang="en-GB" altLang="en-US" sz="2400" b="0">
                <a:solidFill>
                  <a:srgbClr val="333399"/>
                </a:solidFill>
                <a:sym typeface="Symbol" pitchFamily="2" charset="2"/>
              </a:rPr>
              <a:t></a:t>
            </a:r>
          </a:p>
        </p:txBody>
      </p:sp>
      <p:sp>
        <p:nvSpPr>
          <p:cNvPr id="106517" name="Rectangle 21">
            <a:extLst>
              <a:ext uri="{FF2B5EF4-FFF2-40B4-BE49-F238E27FC236}">
                <a16:creationId xmlns:a16="http://schemas.microsoft.com/office/drawing/2014/main" id="{EA04A30F-22E4-2619-FDB9-F9DDA2818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5508625"/>
            <a:ext cx="334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 u="sng">
                <a:solidFill>
                  <a:srgbClr val="000000"/>
                </a:solidFill>
              </a:rPr>
              <a:t>Total resistance = 40 </a:t>
            </a:r>
            <a:r>
              <a:rPr lang="en-GB" altLang="en-US" sz="2400" b="0" u="sng">
                <a:solidFill>
                  <a:srgbClr val="000000"/>
                </a:solidFill>
                <a:sym typeface="Symbol" pitchFamily="2" charset="2"/>
              </a:rPr>
              <a:t></a:t>
            </a:r>
          </a:p>
        </p:txBody>
      </p:sp>
      <p:sp>
        <p:nvSpPr>
          <p:cNvPr id="164884" name="Rectangle 22">
            <a:extLst>
              <a:ext uri="{FF2B5EF4-FFF2-40B4-BE49-F238E27FC236}">
                <a16:creationId xmlns:a16="http://schemas.microsoft.com/office/drawing/2014/main" id="{87EB6EA8-EF6B-0E1F-BF87-B8069AEC8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330700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solidFill>
                  <a:srgbClr val="FFFFFF"/>
                </a:solidFill>
              </a:rPr>
              <a:t>Resistors in series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3" grpId="0" autoUpdateAnimBg="0"/>
      <p:bldP spid="106515" grpId="0" autoUpdateAnimBg="0"/>
      <p:bldP spid="106516" grpId="0" autoUpdateAnimBg="0"/>
      <p:bldP spid="106517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>
            <a:extLst>
              <a:ext uri="{FF2B5EF4-FFF2-40B4-BE49-F238E27FC236}">
                <a16:creationId xmlns:a16="http://schemas.microsoft.com/office/drawing/2014/main" id="{85CBF1E6-9EF0-6A38-12CC-59C9076E93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003800" cy="5969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Resistors in parallel</a:t>
            </a:r>
          </a:p>
        </p:txBody>
      </p:sp>
      <p:sp>
        <p:nvSpPr>
          <p:cNvPr id="103428" name="Rectangle 1028">
            <a:extLst>
              <a:ext uri="{FF2B5EF4-FFF2-40B4-BE49-F238E27FC236}">
                <a16:creationId xmlns:a16="http://schemas.microsoft.com/office/drawing/2014/main" id="{34487586-0048-3732-ACB4-304EAF831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3" y="1743075"/>
            <a:ext cx="5426075" cy="23526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5892" name="Line 1032">
            <a:extLst>
              <a:ext uri="{FF2B5EF4-FFF2-40B4-BE49-F238E27FC236}">
                <a16:creationId xmlns:a16="http://schemas.microsoft.com/office/drawing/2014/main" id="{EF95C14E-5D06-F56A-65D0-41D3063AE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1038" y="1841500"/>
            <a:ext cx="1587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5893" name="Line 1033">
            <a:extLst>
              <a:ext uri="{FF2B5EF4-FFF2-40B4-BE49-F238E27FC236}">
                <a16:creationId xmlns:a16="http://schemas.microsoft.com/office/drawing/2014/main" id="{63CF9491-FA6F-7EA2-E1D4-422C24F21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1957388"/>
            <a:ext cx="1588" cy="231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5894" name="Line 1034">
            <a:extLst>
              <a:ext uri="{FF2B5EF4-FFF2-40B4-BE49-F238E27FC236}">
                <a16:creationId xmlns:a16="http://schemas.microsoft.com/office/drawing/2014/main" id="{5C8447E1-850B-BB7C-8326-17211D71F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2058988"/>
            <a:ext cx="16081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5895" name="Line 1035">
            <a:extLst>
              <a:ext uri="{FF2B5EF4-FFF2-40B4-BE49-F238E27FC236}">
                <a16:creationId xmlns:a16="http://schemas.microsoft.com/office/drawing/2014/main" id="{50A7C3D1-B6AC-976E-7890-0419663FFB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4288" y="2871788"/>
            <a:ext cx="112871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5896" name="Line 1036">
            <a:extLst>
              <a:ext uri="{FF2B5EF4-FFF2-40B4-BE49-F238E27FC236}">
                <a16:creationId xmlns:a16="http://schemas.microsoft.com/office/drawing/2014/main" id="{6DD30045-0CD8-1B71-CC0A-3B15810662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7475" y="2058988"/>
            <a:ext cx="1588" cy="1481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5897" name="Line 1037">
            <a:extLst>
              <a:ext uri="{FF2B5EF4-FFF2-40B4-BE49-F238E27FC236}">
                <a16:creationId xmlns:a16="http://schemas.microsoft.com/office/drawing/2014/main" id="{DD318A8F-D614-37BF-0126-03EDC880A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2058988"/>
            <a:ext cx="18351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5898" name="Line 1038">
            <a:extLst>
              <a:ext uri="{FF2B5EF4-FFF2-40B4-BE49-F238E27FC236}">
                <a16:creationId xmlns:a16="http://schemas.microsoft.com/office/drawing/2014/main" id="{897E6E3D-7064-0120-A52C-5525280479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7475" y="2878138"/>
            <a:ext cx="18478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5899" name="Line 1042">
            <a:extLst>
              <a:ext uri="{FF2B5EF4-FFF2-40B4-BE49-F238E27FC236}">
                <a16:creationId xmlns:a16="http://schemas.microsoft.com/office/drawing/2014/main" id="{3FDA941A-5355-CE19-BE8F-BBCB6A6230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4300" y="3535363"/>
            <a:ext cx="18526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5900" name="Line 1043">
            <a:extLst>
              <a:ext uri="{FF2B5EF4-FFF2-40B4-BE49-F238E27FC236}">
                <a16:creationId xmlns:a16="http://schemas.microsoft.com/office/drawing/2014/main" id="{05E2E988-2154-7D55-0824-84ACE9996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175" y="3525838"/>
            <a:ext cx="1136650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5901" name="Line 1044">
            <a:extLst>
              <a:ext uri="{FF2B5EF4-FFF2-40B4-BE49-F238E27FC236}">
                <a16:creationId xmlns:a16="http://schemas.microsoft.com/office/drawing/2014/main" id="{1F260264-A7BE-DEC6-E4A8-9E0CD399F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8713" y="2058988"/>
            <a:ext cx="1587" cy="147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5902" name="Rectangle 1046">
            <a:extLst>
              <a:ext uri="{FF2B5EF4-FFF2-40B4-BE49-F238E27FC236}">
                <a16:creationId xmlns:a16="http://schemas.microsoft.com/office/drawing/2014/main" id="{70F80E76-5079-A619-6533-79FD2DC0B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34417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5903" name="Rectangle 1047">
            <a:extLst>
              <a:ext uri="{FF2B5EF4-FFF2-40B4-BE49-F238E27FC236}">
                <a16:creationId xmlns:a16="http://schemas.microsoft.com/office/drawing/2014/main" id="{6EA0A54F-A62F-77DD-DCBB-277CA1C44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813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5904" name="Text Box 1048">
            <a:extLst>
              <a:ext uri="{FF2B5EF4-FFF2-40B4-BE49-F238E27FC236}">
                <a16:creationId xmlns:a16="http://schemas.microsoft.com/office/drawing/2014/main" id="{1DE9B50F-7E6F-C6BA-AC6F-D0E66151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3632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2</a:t>
            </a:r>
            <a:r>
              <a:rPr lang="en-GB" altLang="en-US" sz="2000" b="0">
                <a:solidFill>
                  <a:srgbClr val="000000"/>
                </a:solidFill>
                <a:sym typeface="Symbol" pitchFamily="2" charset="2"/>
              </a:rPr>
              <a:t></a:t>
            </a:r>
            <a:endParaRPr lang="en-GB" altLang="en-US" sz="2000" b="0">
              <a:solidFill>
                <a:srgbClr val="000000"/>
              </a:solidFill>
            </a:endParaRPr>
          </a:p>
        </p:txBody>
      </p:sp>
      <p:sp>
        <p:nvSpPr>
          <p:cNvPr id="165905" name="Rectangle 1049">
            <a:extLst>
              <a:ext uri="{FF2B5EF4-FFF2-40B4-BE49-F238E27FC236}">
                <a16:creationId xmlns:a16="http://schemas.microsoft.com/office/drawing/2014/main" id="{F20AE5DA-82D5-A775-8500-96C557A50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3017838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4</a:t>
            </a:r>
            <a:r>
              <a:rPr lang="en-GB" altLang="en-US" sz="2000" b="0">
                <a:solidFill>
                  <a:srgbClr val="000000"/>
                </a:solidFill>
                <a:sym typeface="Symbol" pitchFamily="2" charset="2"/>
              </a:rPr>
              <a:t></a:t>
            </a:r>
          </a:p>
        </p:txBody>
      </p:sp>
      <p:sp>
        <p:nvSpPr>
          <p:cNvPr id="165906" name="Text Box 1051">
            <a:extLst>
              <a:ext uri="{FF2B5EF4-FFF2-40B4-BE49-F238E27FC236}">
                <a16:creationId xmlns:a16="http://schemas.microsoft.com/office/drawing/2014/main" id="{AE60B61E-FDF6-978F-6146-C9B676D4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4365625"/>
            <a:ext cx="4187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0">
                <a:solidFill>
                  <a:srgbClr val="333399"/>
                </a:solidFill>
              </a:rPr>
              <a:t>Total resistance = </a:t>
            </a:r>
            <a:r>
              <a:rPr lang="en-GB" altLang="en-US" sz="2800" b="0" u="sng">
                <a:solidFill>
                  <a:srgbClr val="333399"/>
                </a:solidFill>
              </a:rPr>
              <a:t>R</a:t>
            </a:r>
            <a:r>
              <a:rPr lang="en-GB" altLang="en-US" sz="2800" b="0" u="sng" baseline="-25000">
                <a:solidFill>
                  <a:srgbClr val="333399"/>
                </a:solidFill>
              </a:rPr>
              <a:t>1</a:t>
            </a:r>
            <a:r>
              <a:rPr lang="en-GB" altLang="en-US" sz="2800" b="0" u="sng">
                <a:solidFill>
                  <a:srgbClr val="333399"/>
                </a:solidFill>
              </a:rPr>
              <a:t>xR</a:t>
            </a:r>
            <a:r>
              <a:rPr lang="en-GB" altLang="en-US" sz="2800" b="0" u="sng" baseline="-25000">
                <a:solidFill>
                  <a:srgbClr val="333399"/>
                </a:solidFill>
              </a:rPr>
              <a:t>2</a:t>
            </a:r>
            <a:r>
              <a:rPr lang="en-GB" altLang="en-US" sz="2800" b="0">
                <a:solidFill>
                  <a:srgbClr val="333399"/>
                </a:solidFill>
              </a:rPr>
              <a:t>                                                         R</a:t>
            </a:r>
            <a:r>
              <a:rPr lang="en-GB" altLang="en-US" sz="2800" b="0" baseline="-25000">
                <a:solidFill>
                  <a:srgbClr val="333399"/>
                </a:solidFill>
              </a:rPr>
              <a:t>1</a:t>
            </a:r>
            <a:r>
              <a:rPr lang="en-GB" altLang="en-US" sz="2800" b="0">
                <a:solidFill>
                  <a:srgbClr val="333399"/>
                </a:solidFill>
              </a:rPr>
              <a:t>+ R</a:t>
            </a:r>
            <a:r>
              <a:rPr lang="en-GB" altLang="en-US" sz="2800" b="0" baseline="-25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03453" name="Rectangle 1053">
            <a:extLst>
              <a:ext uri="{FF2B5EF4-FFF2-40B4-BE49-F238E27FC236}">
                <a16:creationId xmlns:a16="http://schemas.microsoft.com/office/drawing/2014/main" id="{7CFF0604-FD8D-31FB-8776-08F6E9540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5464175"/>
            <a:ext cx="39243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</a:t>
            </a:r>
            <a:r>
              <a:rPr lang="en-GB" altLang="en-US" sz="2400" b="0" u="sng">
                <a:solidFill>
                  <a:srgbClr val="333399"/>
                </a:solidFill>
              </a:rPr>
              <a:t>4 x 2</a:t>
            </a:r>
            <a:endParaRPr lang="en-GB" altLang="en-US" sz="2400" b="0" u="sng">
              <a:solidFill>
                <a:srgbClr val="333399"/>
              </a:solidFill>
              <a:sym typeface="Symbol" pitchFamily="2" charset="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   4</a:t>
            </a:r>
            <a:r>
              <a:rPr lang="en-GB" altLang="en-US" sz="2400" b="0">
                <a:solidFill>
                  <a:srgbClr val="333399"/>
                </a:solidFill>
                <a:sym typeface="Symbol" pitchFamily="2" charset="2"/>
              </a:rPr>
              <a:t> + 2</a:t>
            </a:r>
            <a:r>
              <a:rPr lang="en-GB" altLang="en-US" sz="2400" b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03455" name="Text Box 1055">
            <a:extLst>
              <a:ext uri="{FF2B5EF4-FFF2-40B4-BE49-F238E27FC236}">
                <a16:creationId xmlns:a16="http://schemas.microsoft.com/office/drawing/2014/main" id="{991D2E66-BF6E-1484-1B03-DF6DD495A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3" y="5516563"/>
            <a:ext cx="181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 u="sng">
                <a:solidFill>
                  <a:srgbClr val="000000"/>
                </a:solidFill>
              </a:rPr>
              <a:t>= 1.33</a:t>
            </a:r>
            <a:r>
              <a:rPr lang="en-GB" altLang="en-US" sz="2400" b="0" u="sng">
                <a:solidFill>
                  <a:srgbClr val="000000"/>
                </a:solidFill>
                <a:sym typeface="Symbol" pitchFamily="2" charset="2"/>
              </a:rPr>
              <a:t></a:t>
            </a:r>
          </a:p>
        </p:txBody>
      </p:sp>
      <p:sp>
        <p:nvSpPr>
          <p:cNvPr id="165909" name="1 CuadroTexto">
            <a:extLst>
              <a:ext uri="{FF2B5EF4-FFF2-40B4-BE49-F238E27FC236}">
                <a16:creationId xmlns:a16="http://schemas.microsoft.com/office/drawing/2014/main" id="{237DBEC3-1464-20B6-CAA0-F8F6E2693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>
                <a:solidFill>
                  <a:srgbClr val="000000"/>
                </a:solidFill>
              </a:rPr>
              <a:t>If we connect resistors in parallel the total resistance of the circuit dcreases because there are more branches through which the current can flow.</a:t>
            </a:r>
          </a:p>
        </p:txBody>
      </p:sp>
      <p:sp>
        <p:nvSpPr>
          <p:cNvPr id="165910" name="2 CuadroTexto">
            <a:extLst>
              <a:ext uri="{FF2B5EF4-FFF2-40B4-BE49-F238E27FC236}">
                <a16:creationId xmlns:a16="http://schemas.microsoft.com/office/drawing/2014/main" id="{DF939AFF-D460-2AB6-BEFA-D9539DC9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464175"/>
            <a:ext cx="2592387" cy="9239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b="0">
                <a:solidFill>
                  <a:srgbClr val="000000"/>
                </a:solidFill>
              </a:rPr>
              <a:t>The total resistance is always smaller than the smallest resistor.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3" grpId="0" autoUpdateAnimBg="0"/>
      <p:bldP spid="103455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1027">
            <a:extLst>
              <a:ext uri="{FF2B5EF4-FFF2-40B4-BE49-F238E27FC236}">
                <a16:creationId xmlns:a16="http://schemas.microsoft.com/office/drawing/2014/main" id="{148A8275-BA97-4E54-9FC7-82FCC6FAF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1846263"/>
            <a:ext cx="5426075" cy="23526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6915" name="Line 1028">
            <a:extLst>
              <a:ext uri="{FF2B5EF4-FFF2-40B4-BE49-F238E27FC236}">
                <a16:creationId xmlns:a16="http://schemas.microsoft.com/office/drawing/2014/main" id="{F74A2596-679F-427D-95E6-3B947C8A6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7838" y="1968500"/>
            <a:ext cx="1587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6916" name="Line 1029">
            <a:extLst>
              <a:ext uri="{FF2B5EF4-FFF2-40B4-BE49-F238E27FC236}">
                <a16:creationId xmlns:a16="http://schemas.microsoft.com/office/drawing/2014/main" id="{EA16CFD5-1615-2A4C-EAB4-DE53226A8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425" y="2084388"/>
            <a:ext cx="1588" cy="231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6917" name="Line 1030">
            <a:extLst>
              <a:ext uri="{FF2B5EF4-FFF2-40B4-BE49-F238E27FC236}">
                <a16:creationId xmlns:a16="http://schemas.microsoft.com/office/drawing/2014/main" id="{59F3610F-4DA2-B754-2CBB-B5F134579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425" y="2185988"/>
            <a:ext cx="16081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6918" name="Line 1031">
            <a:extLst>
              <a:ext uri="{FF2B5EF4-FFF2-40B4-BE49-F238E27FC236}">
                <a16:creationId xmlns:a16="http://schemas.microsoft.com/office/drawing/2014/main" id="{52CD1461-6E78-489C-24FF-DCBC53E03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1088" y="2998788"/>
            <a:ext cx="112871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6919" name="Line 1032">
            <a:extLst>
              <a:ext uri="{FF2B5EF4-FFF2-40B4-BE49-F238E27FC236}">
                <a16:creationId xmlns:a16="http://schemas.microsoft.com/office/drawing/2014/main" id="{FD85965F-DA44-4AF5-DF1E-434E655C77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4275" y="2185988"/>
            <a:ext cx="1588" cy="1481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6920" name="Line 1033">
            <a:extLst>
              <a:ext uri="{FF2B5EF4-FFF2-40B4-BE49-F238E27FC236}">
                <a16:creationId xmlns:a16="http://schemas.microsoft.com/office/drawing/2014/main" id="{B38438BF-398C-1114-153F-1F2C478D9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750" y="2185988"/>
            <a:ext cx="18351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6921" name="Line 1034">
            <a:extLst>
              <a:ext uri="{FF2B5EF4-FFF2-40B4-BE49-F238E27FC236}">
                <a16:creationId xmlns:a16="http://schemas.microsoft.com/office/drawing/2014/main" id="{1B2E7112-96B9-DDAC-5857-846CECD52E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4275" y="3005138"/>
            <a:ext cx="18478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6922" name="Line 1035">
            <a:extLst>
              <a:ext uri="{FF2B5EF4-FFF2-40B4-BE49-F238E27FC236}">
                <a16:creationId xmlns:a16="http://schemas.microsoft.com/office/drawing/2014/main" id="{5EBD80E0-725E-B59C-73FC-0F32CFCE6E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1100" y="3662363"/>
            <a:ext cx="18526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6923" name="Line 1036">
            <a:extLst>
              <a:ext uri="{FF2B5EF4-FFF2-40B4-BE49-F238E27FC236}">
                <a16:creationId xmlns:a16="http://schemas.microsoft.com/office/drawing/2014/main" id="{F2003BF9-E769-CAB2-0366-C2DF1AFAF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975" y="3652838"/>
            <a:ext cx="1136650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6924" name="Line 1037">
            <a:extLst>
              <a:ext uri="{FF2B5EF4-FFF2-40B4-BE49-F238E27FC236}">
                <a16:creationId xmlns:a16="http://schemas.microsoft.com/office/drawing/2014/main" id="{67638303-2507-0288-439E-901576749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5513" y="2185988"/>
            <a:ext cx="1587" cy="147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166925" name="Rectangle 1038">
            <a:extLst>
              <a:ext uri="{FF2B5EF4-FFF2-40B4-BE49-F238E27FC236}">
                <a16:creationId xmlns:a16="http://schemas.microsoft.com/office/drawing/2014/main" id="{1735AE26-C0B2-82C7-1401-D9B5F243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35687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6926" name="Rectangle 1039">
            <a:extLst>
              <a:ext uri="{FF2B5EF4-FFF2-40B4-BE49-F238E27FC236}">
                <a16:creationId xmlns:a16="http://schemas.microsoft.com/office/drawing/2014/main" id="{92D06DC2-8E1F-4841-19B8-5EC19657F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2908300"/>
            <a:ext cx="571500" cy="20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0">
              <a:solidFill>
                <a:srgbClr val="000000"/>
              </a:solidFill>
            </a:endParaRPr>
          </a:p>
        </p:txBody>
      </p:sp>
      <p:sp>
        <p:nvSpPr>
          <p:cNvPr id="166927" name="Text Box 1040">
            <a:extLst>
              <a:ext uri="{FF2B5EF4-FFF2-40B4-BE49-F238E27FC236}">
                <a16:creationId xmlns:a16="http://schemas.microsoft.com/office/drawing/2014/main" id="{EFB77818-31C6-8719-241C-D688EDDC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3759200"/>
            <a:ext cx="990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6</a:t>
            </a:r>
            <a:r>
              <a:rPr lang="en-GB" altLang="en-US" sz="2000" b="0">
                <a:solidFill>
                  <a:srgbClr val="000000"/>
                </a:solidFill>
                <a:sym typeface="Symbol" pitchFamily="2" charset="2"/>
              </a:rPr>
              <a:t></a:t>
            </a:r>
            <a:endParaRPr lang="en-GB" altLang="en-US" sz="2000" b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b="0">
              <a:solidFill>
                <a:srgbClr val="000000"/>
              </a:solidFill>
            </a:endParaRPr>
          </a:p>
        </p:txBody>
      </p:sp>
      <p:sp>
        <p:nvSpPr>
          <p:cNvPr id="166928" name="Rectangle 1041">
            <a:extLst>
              <a:ext uri="{FF2B5EF4-FFF2-40B4-BE49-F238E27FC236}">
                <a16:creationId xmlns:a16="http://schemas.microsoft.com/office/drawing/2014/main" id="{DFEDA9E9-A958-0195-0141-74E5E4FAE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3144838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8</a:t>
            </a:r>
            <a:r>
              <a:rPr lang="en-GB" altLang="en-US" sz="2000" b="0">
                <a:solidFill>
                  <a:srgbClr val="000000"/>
                </a:solidFill>
                <a:sym typeface="Symbol" pitchFamily="2" charset="2"/>
              </a:rPr>
              <a:t></a:t>
            </a:r>
          </a:p>
        </p:txBody>
      </p:sp>
      <p:sp>
        <p:nvSpPr>
          <p:cNvPr id="107539" name="Text Box 1043">
            <a:extLst>
              <a:ext uri="{FF2B5EF4-FFF2-40B4-BE49-F238E27FC236}">
                <a16:creationId xmlns:a16="http://schemas.microsoft.com/office/drawing/2014/main" id="{A0CB6B53-8984-15BF-3433-3B4F8AD60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1054100"/>
            <a:ext cx="737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What is the total resistance for the circuit shown?</a:t>
            </a:r>
          </a:p>
        </p:txBody>
      </p:sp>
      <p:sp>
        <p:nvSpPr>
          <p:cNvPr id="107541" name="Rectangle 1045">
            <a:extLst>
              <a:ext uri="{FF2B5EF4-FFF2-40B4-BE49-F238E27FC236}">
                <a16:creationId xmlns:a16="http://schemas.microsoft.com/office/drawing/2014/main" id="{8CF30B5C-9005-1AF4-CA95-FD89A5CD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38" y="4606925"/>
            <a:ext cx="398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Total resistance = </a:t>
            </a:r>
            <a:r>
              <a:rPr lang="en-GB" altLang="en-US" sz="2400" b="0" u="sng">
                <a:solidFill>
                  <a:srgbClr val="333399"/>
                </a:solidFill>
              </a:rPr>
              <a:t>8 x 6</a:t>
            </a:r>
            <a:endParaRPr lang="en-GB" altLang="en-US" sz="2400" b="0" u="sng">
              <a:solidFill>
                <a:srgbClr val="333399"/>
              </a:solidFill>
              <a:sym typeface="Symbol" pitchFamily="2" charset="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333399"/>
                </a:solidFill>
              </a:rPr>
              <a:t>        8</a:t>
            </a:r>
            <a:r>
              <a:rPr lang="en-GB" altLang="en-US" sz="2400" b="0">
                <a:solidFill>
                  <a:srgbClr val="333399"/>
                </a:solidFill>
                <a:sym typeface="Symbol" pitchFamily="2" charset="2"/>
              </a:rPr>
              <a:t> + 6</a:t>
            </a:r>
            <a:r>
              <a:rPr lang="en-GB" altLang="en-US" sz="2400" b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07542" name="Text Box 1046">
            <a:extLst>
              <a:ext uri="{FF2B5EF4-FFF2-40B4-BE49-F238E27FC236}">
                <a16:creationId xmlns:a16="http://schemas.microsoft.com/office/drawing/2014/main" id="{D5ACAF8B-372A-FC08-739C-D2559F9A7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5613400"/>
            <a:ext cx="181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0" u="sng">
                <a:solidFill>
                  <a:srgbClr val="000000"/>
                </a:solidFill>
              </a:rPr>
              <a:t>= 3.4</a:t>
            </a:r>
            <a:r>
              <a:rPr lang="en-GB" altLang="en-US" sz="2400" b="0" u="sng">
                <a:solidFill>
                  <a:srgbClr val="000000"/>
                </a:solidFill>
                <a:sym typeface="Symbol" pitchFamily="2" charset="2"/>
              </a:rPr>
              <a:t></a:t>
            </a:r>
          </a:p>
        </p:txBody>
      </p:sp>
      <p:sp>
        <p:nvSpPr>
          <p:cNvPr id="166932" name="Rectangle 1048">
            <a:extLst>
              <a:ext uri="{FF2B5EF4-FFF2-40B4-BE49-F238E27FC236}">
                <a16:creationId xmlns:a16="http://schemas.microsoft.com/office/drawing/2014/main" id="{EC25875F-E8A1-0563-2A6C-54CA5113E1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003800" cy="596900"/>
          </a:xfrm>
          <a:solidFill>
            <a:srgbClr val="FF6600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anchor="t"/>
          <a:lstStyle/>
          <a:p>
            <a:pPr algn="l" eaLnBrk="1" hangingPunct="1"/>
            <a:r>
              <a:rPr lang="en-GB" altLang="en-US" sz="2800">
                <a:solidFill>
                  <a:schemeClr val="bg1"/>
                </a:solidFill>
              </a:rPr>
              <a:t>Resistors in parallel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9" grpId="0" autoUpdateAnimBg="0"/>
      <p:bldP spid="107541" grpId="0" autoUpdateAnimBg="0"/>
      <p:bldP spid="107542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F8310970-7F00-7B28-BCFD-8C6BBD077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ES"/>
              <a:t>Using conductive putty</a:t>
            </a:r>
            <a:endParaRPr lang="en-GB" altLang="en-ES"/>
          </a:p>
        </p:txBody>
      </p:sp>
      <p:pic>
        <p:nvPicPr>
          <p:cNvPr id="167939" name="Content Placeholder 4" descr="A picture containing text, indoor, floor, electronics&#10;&#10;Description automatically generated">
            <a:extLst>
              <a:ext uri="{FF2B5EF4-FFF2-40B4-BE49-F238E27FC236}">
                <a16:creationId xmlns:a16="http://schemas.microsoft.com/office/drawing/2014/main" id="{77ABC328-2C6B-FD3E-9B36-9B565CE1F6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650" y="2205038"/>
            <a:ext cx="3314700" cy="3314700"/>
          </a:xfr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>
            <a:extLst>
              <a:ext uri="{FF2B5EF4-FFF2-40B4-BE49-F238E27FC236}">
                <a16:creationId xmlns:a16="http://schemas.microsoft.com/office/drawing/2014/main" id="{0590F3B9-7D4C-2221-2D0B-1E74FA20B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ES"/>
              <a:t>Using copper tape </a:t>
            </a:r>
            <a:endParaRPr lang="en-GB" altLang="en-ES"/>
          </a:p>
        </p:txBody>
      </p:sp>
      <p:pic>
        <p:nvPicPr>
          <p:cNvPr id="168963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1059257-0DBC-B0A4-1B06-FEE25B87D7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888" y="1841500"/>
            <a:ext cx="4789487" cy="4525963"/>
          </a:xfrm>
        </p:spPr>
      </p:pic>
      <p:pic>
        <p:nvPicPr>
          <p:cNvPr id="168964" name="Picture 2" descr="Using Copper Tape with Paper Circuits - Tutorial Australia">
            <a:extLst>
              <a:ext uri="{FF2B5EF4-FFF2-40B4-BE49-F238E27FC236}">
                <a16:creationId xmlns:a16="http://schemas.microsoft.com/office/drawing/2014/main" id="{472049A0-08F7-B698-5138-7D2E818F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17638"/>
            <a:ext cx="28575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>
            <a:extLst>
              <a:ext uri="{FF2B5EF4-FFF2-40B4-BE49-F238E27FC236}">
                <a16:creationId xmlns:a16="http://schemas.microsoft.com/office/drawing/2014/main" id="{BC274C4E-5436-A1AB-B4EE-30BF1D479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ES"/>
              <a:t>Using conductive paint</a:t>
            </a:r>
            <a:endParaRPr lang="en-GB" altLang="en-ES"/>
          </a:p>
        </p:txBody>
      </p:sp>
      <p:pic>
        <p:nvPicPr>
          <p:cNvPr id="169987" name="Content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6B851DBE-0D92-98B2-D3D4-DB0EA015BB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319338"/>
            <a:ext cx="5486400" cy="30861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2264AE-1521-42D6-A52D-8CAEE590A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S" dirty="0"/>
              <a:t>Set up an electrical circuit that shows that electricity is flowing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D2E603-8469-D7F7-4B9A-AC956992A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https://phet.colorado.edu/en/simulations/circuit-construction-kit-dc</a:t>
            </a:r>
            <a:endParaRPr lang="en-GB" dirty="0">
              <a:solidFill>
                <a:schemeClr val="tx1"/>
              </a:solidFill>
            </a:endParaRPr>
          </a:p>
          <a:p>
            <a:endParaRPr lang="en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20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A2DA22A75A1E4C9ADC582ACF27B8D5" ma:contentTypeVersion="18" ma:contentTypeDescription="Create a new document." ma:contentTypeScope="" ma:versionID="ee3b3b481fedf1a5cbd116d7e84dc147">
  <xsd:schema xmlns:xsd="http://www.w3.org/2001/XMLSchema" xmlns:xs="http://www.w3.org/2001/XMLSchema" xmlns:p="http://schemas.microsoft.com/office/2006/metadata/properties" xmlns:ns2="24854d88-095b-4f9a-9d1a-1c7cc458da26" xmlns:ns3="73e0f4ec-cfea-449c-886d-26994f9211c4" targetNamespace="http://schemas.microsoft.com/office/2006/metadata/properties" ma:root="true" ma:fieldsID="47c5132ec9100a0d16d7f3ab2f968b18" ns2:_="" ns3:_="">
    <xsd:import namespace="24854d88-095b-4f9a-9d1a-1c7cc458da26"/>
    <xsd:import namespace="73e0f4ec-cfea-449c-886d-26994f9211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54d88-095b-4f9a-9d1a-1c7cc458da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ca65ec-1a55-4fb1-b428-e79d7194c6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0f4ec-cfea-449c-886d-26994f9211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081d81d-bd6a-4d1d-892d-33407b7c265b}" ma:internalName="TaxCatchAll" ma:showField="CatchAllData" ma:web="73e0f4ec-cfea-449c-886d-26994f921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854d88-095b-4f9a-9d1a-1c7cc458da26">
      <Terms xmlns="http://schemas.microsoft.com/office/infopath/2007/PartnerControls"/>
    </lcf76f155ced4ddcb4097134ff3c332f>
    <TaxCatchAll xmlns="73e0f4ec-cfea-449c-886d-26994f9211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45CFF8-5AB9-470E-85FC-8529503A5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854d88-095b-4f9a-9d1a-1c7cc458da26"/>
    <ds:schemaRef ds:uri="73e0f4ec-cfea-449c-886d-26994f9211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3D1971-5B1B-4DB9-91C9-BF47BF82EEEB}">
  <ds:schemaRefs>
    <ds:schemaRef ds:uri="http://www.w3.org/XML/1998/namespace"/>
    <ds:schemaRef ds:uri="73e0f4ec-cfea-449c-886d-26994f9211c4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4854d88-095b-4f9a-9d1a-1c7cc458da2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75DA461-6019-49E4-95BE-B68EF39ABC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24227</TotalTime>
  <Words>2921</Words>
  <Application>Microsoft Office PowerPoint</Application>
  <PresentationFormat>On-screen Show (4:3)</PresentationFormat>
  <Paragraphs>507</Paragraphs>
  <Slides>89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0" baseType="lpstr">
      <vt:lpstr>Arial</vt:lpstr>
      <vt:lpstr>Calibri</vt:lpstr>
      <vt:lpstr>Comic Sans MS</vt:lpstr>
      <vt:lpstr>Impact</vt:lpstr>
      <vt:lpstr>Symbol</vt:lpstr>
      <vt:lpstr>Times New Roman</vt:lpstr>
      <vt:lpstr>Verdana</vt:lpstr>
      <vt:lpstr>Wingdings</vt:lpstr>
      <vt:lpstr>Tema de Office</vt:lpstr>
      <vt:lpstr>Default Design</vt:lpstr>
      <vt:lpstr>Equation</vt:lpstr>
      <vt:lpstr>Electricity in nature</vt:lpstr>
      <vt:lpstr>PowerPoint Presentation</vt:lpstr>
      <vt:lpstr>Electric circuit components</vt:lpstr>
      <vt:lpstr>PowerPoint Presentation</vt:lpstr>
      <vt:lpstr>Which ones won’t work?</vt:lpstr>
      <vt:lpstr>Will the bulb light?</vt:lpstr>
      <vt:lpstr>Will the bulb light?</vt:lpstr>
      <vt:lpstr>Will the bulb light?</vt:lpstr>
      <vt:lpstr>Set up an electrical circuit that shows that electricity is flowing</vt:lpstr>
      <vt:lpstr>Draw it in your notebook</vt:lpstr>
      <vt:lpstr>PowerPoint Presentation</vt:lpstr>
      <vt:lpstr>Electrical Charge</vt:lpstr>
      <vt:lpstr>Electrical Charge</vt:lpstr>
      <vt:lpstr>PowerPoint Presentation</vt:lpstr>
      <vt:lpstr>Charge, Current &amp; Time</vt:lpstr>
      <vt:lpstr>PowerPoint Presentation</vt:lpstr>
      <vt:lpstr>Charge, Current &amp; Time</vt:lpstr>
      <vt:lpstr>Experiment to measure current in series</vt:lpstr>
      <vt:lpstr>Kichoff’s first law</vt:lpstr>
      <vt:lpstr>Working out power</vt:lpstr>
      <vt:lpstr>Calculate the power</vt:lpstr>
      <vt:lpstr>Can you find the mistakes in this  paragraph  about current?</vt:lpstr>
      <vt:lpstr>Summary</vt:lpstr>
      <vt:lpstr>Experiment to measure voltage  in series</vt:lpstr>
      <vt:lpstr>How can we measure voltage?</vt:lpstr>
      <vt:lpstr>PowerPoint Presentation</vt:lpstr>
      <vt:lpstr>Voltage</vt:lpstr>
      <vt:lpstr>PowerPoint Presentation</vt:lpstr>
      <vt:lpstr>PowerPoint Presentation</vt:lpstr>
      <vt:lpstr>PowerPoint Presentation</vt:lpstr>
      <vt:lpstr>Membrane potential = difference in charges between two locations</vt:lpstr>
      <vt:lpstr>PowerPoint Presentation</vt:lpstr>
      <vt:lpstr>What is the energy change which takes place in a battery?</vt:lpstr>
      <vt:lpstr>When a battery is in a circuit…</vt:lpstr>
      <vt:lpstr>PowerPoint Presentation</vt:lpstr>
      <vt:lpstr>Where does most of the energy tranformation take place?</vt:lpstr>
      <vt:lpstr>What has “potential difference” got to do with voltage?</vt:lpstr>
      <vt:lpstr>Energy is conserved</vt:lpstr>
      <vt:lpstr>Measuring Voltage in series circuits</vt:lpstr>
      <vt:lpstr>Measuring Voltage in parallel circuits</vt:lpstr>
      <vt:lpstr>Summary</vt:lpstr>
      <vt:lpstr>Disadvantages of Series Circuits</vt:lpstr>
      <vt:lpstr>Advantages of a Parallel Circuit</vt:lpstr>
      <vt:lpstr>Conventional current</vt:lpstr>
      <vt:lpstr>RESISTANCE</vt:lpstr>
      <vt:lpstr>Resistors</vt:lpstr>
      <vt:lpstr>Electron flow and Resistance</vt:lpstr>
      <vt:lpstr>Resistors Use these words to fill in the gaps below:  insulators,  copper, current, heat, resistors, conductors, alloys</vt:lpstr>
      <vt:lpstr>Definition of Resistance</vt:lpstr>
      <vt:lpstr>PowerPoint Presentation</vt:lpstr>
      <vt:lpstr>PowerPoint Presentation</vt:lpstr>
      <vt:lpstr>Using Ohm’s law:</vt:lpstr>
      <vt:lpstr>Resistance for a bulb</vt:lpstr>
      <vt:lpstr>Formula triangles</vt:lpstr>
      <vt:lpstr>PowerPoint Presentation</vt:lpstr>
      <vt:lpstr>What are the units of resistance? </vt:lpstr>
      <vt:lpstr>If two resistors of 4  and 4  are placed in parallel, what is their total resistance in the circuit? </vt:lpstr>
      <vt:lpstr>If a resistor has a potential difference of 10V across it and a current of 0.2 A flowing through it.  What is its resistance?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RESISTANCE</vt:lpstr>
      <vt:lpstr>Varying Resistance</vt:lpstr>
      <vt:lpstr>Current for a diode</vt:lpstr>
      <vt:lpstr>PowerPoint Presentation</vt:lpstr>
      <vt:lpstr>Experiment to investigate I/V curves for a resistor, a filament and a diode.</vt:lpstr>
      <vt:lpstr>Variable Resistors</vt:lpstr>
      <vt:lpstr>Relationship between current and voltage in a fixed resistor</vt:lpstr>
      <vt:lpstr>I/V curve for a light bulb</vt:lpstr>
      <vt:lpstr>Filament Lamp</vt:lpstr>
      <vt:lpstr>PowerPoint Presentation</vt:lpstr>
      <vt:lpstr>I/V curve for a diode</vt:lpstr>
      <vt:lpstr>PowerPoint Presentation</vt:lpstr>
      <vt:lpstr>Light Dependent Resistors</vt:lpstr>
      <vt:lpstr>Thermistors</vt:lpstr>
      <vt:lpstr>PowerPoint Presentation</vt:lpstr>
      <vt:lpstr>What does the circuit symbol shown represent? </vt:lpstr>
      <vt:lpstr>Resistors in series</vt:lpstr>
      <vt:lpstr>PowerPoint Presentation</vt:lpstr>
      <vt:lpstr>Resistors in parallel</vt:lpstr>
      <vt:lpstr>Resistors in parallel</vt:lpstr>
      <vt:lpstr>Using conductive putty</vt:lpstr>
      <vt:lpstr>Using copper tape </vt:lpstr>
      <vt:lpstr>Using conductive paint</vt:lpstr>
    </vt:vector>
  </TitlesOfParts>
  <Company>High School of Dundee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Int2 Physics Unit2 - Electricity</dc:title>
  <dc:creator>Lauren Boath</dc:creator>
  <cp:lastModifiedBy>Graeme Hall</cp:lastModifiedBy>
  <cp:revision>901</cp:revision>
  <dcterms:created xsi:type="dcterms:W3CDTF">2007-05-11T10:05:16Z</dcterms:created>
  <dcterms:modified xsi:type="dcterms:W3CDTF">2024-05-23T11:29:26Z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0x010100BAA2DA22A75A1E4C9ADC582ACF27B8D5</vt:lpwstr>
  </property>
</Properties>
</file>